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710" r:id="rId5"/>
    <p:sldMasterId id="2147483726" r:id="rId6"/>
  </p:sldMasterIdLst>
  <p:notesMasterIdLst>
    <p:notesMasterId r:id="rId35"/>
  </p:notesMasterIdLst>
  <p:handoutMasterIdLst>
    <p:handoutMasterId r:id="rId36"/>
  </p:handoutMasterIdLst>
  <p:sldIdLst>
    <p:sldId id="298" r:id="rId7"/>
    <p:sldId id="264" r:id="rId8"/>
    <p:sldId id="281" r:id="rId9"/>
    <p:sldId id="269" r:id="rId10"/>
    <p:sldId id="323" r:id="rId11"/>
    <p:sldId id="324" r:id="rId12"/>
    <p:sldId id="275" r:id="rId13"/>
    <p:sldId id="262" r:id="rId14"/>
    <p:sldId id="272" r:id="rId15"/>
    <p:sldId id="325" r:id="rId16"/>
    <p:sldId id="263" r:id="rId17"/>
    <p:sldId id="326" r:id="rId18"/>
    <p:sldId id="340" r:id="rId19"/>
    <p:sldId id="327" r:id="rId20"/>
    <p:sldId id="342" r:id="rId21"/>
    <p:sldId id="328" r:id="rId22"/>
    <p:sldId id="329" r:id="rId23"/>
    <p:sldId id="330" r:id="rId24"/>
    <p:sldId id="331" r:id="rId25"/>
    <p:sldId id="332" r:id="rId26"/>
    <p:sldId id="333" r:id="rId27"/>
    <p:sldId id="334" r:id="rId28"/>
    <p:sldId id="336" r:id="rId29"/>
    <p:sldId id="338" r:id="rId30"/>
    <p:sldId id="337" r:id="rId31"/>
    <p:sldId id="339" r:id="rId32"/>
    <p:sldId id="341" r:id="rId33"/>
    <p:sldId id="297" r:id="rId34"/>
  </p:sldIdLst>
  <p:sldSz cx="12188825" cy="6858000"/>
  <p:notesSz cx="6858000" cy="9144000"/>
  <p:embeddedFontLs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Proxima Nova" panose="02000506030000020004" pitchFamily="2" charset="0"/>
      <p:regular r:id="rId43"/>
      <p:bold r:id="rId44"/>
      <p:italic r:id="rId45"/>
      <p:boldItalic r:id="rId4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B7B7B7"/>
    <a:srgbClr val="3B2C5C"/>
    <a:srgbClr val="ACACAC"/>
    <a:srgbClr val="A9A9A9"/>
    <a:srgbClr val="A7A7A7"/>
    <a:srgbClr val="50A87E"/>
    <a:srgbClr val="007FAB"/>
    <a:srgbClr val="F15F51"/>
    <a:srgbClr val="D5E9F2"/>
    <a:srgbClr val="FADE3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96"/>
    <p:restoredTop sz="94141"/>
  </p:normalViewPr>
  <p:slideViewPr>
    <p:cSldViewPr snapToGrid="0">
      <p:cViewPr varScale="1">
        <p:scale>
          <a:sx n="50" d="100"/>
          <a:sy n="50" d="100"/>
        </p:scale>
        <p:origin x="176" y="7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35" d="100"/>
          <a:sy n="135" d="100"/>
        </p:scale>
        <p:origin x="3560" y="1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3.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6.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4.xml"/><Relationship Id="rId41"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9F453EF-5D54-DE42-BD2A-5EF50D748F65}" type="datetimeFigureOut">
              <a:rPr lang="en-US" smtClean="0"/>
              <a:t>4/7/19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261DD-3903-2B43-A138-CC5AE0BC08A3}" type="datetimeFigureOut">
              <a:rPr lang="en-US" smtClean="0"/>
              <a:t>4/7/19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D9A4F1-01F9-4B49-8E73-35E86A38E8B0}"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presentation is a continuation of the presentation “Nurture and Heart Retention” by Marcos </a:t>
            </a:r>
            <a:r>
              <a:rPr lang="en-US" dirty="0" err="1"/>
              <a:t>Bomfim</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a:t>
            </a:fld>
            <a:endParaRPr lang="en-US"/>
          </a:p>
        </p:txBody>
      </p:sp>
    </p:spTree>
    <p:extLst>
      <p:ext uri="{BB962C8B-B14F-4D97-AF65-F5344CB8AC3E}">
        <p14:creationId xmlns:p14="http://schemas.microsoft.com/office/powerpoint/2010/main" val="259775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If we want members to grow in financial partnership we need to help them to deconstruct these attitudes about money. At the beginning of the discipling process, at the time of preparation for baptism, this is the appropriate time to start the deconstruction process. What is currently the the content of our Bible studies and evangelistic sermons? </a:t>
            </a:r>
          </a:p>
          <a:p>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11</a:t>
            </a:fld>
            <a:endParaRPr lang="en-US"/>
          </a:p>
        </p:txBody>
      </p:sp>
    </p:spTree>
    <p:extLst>
      <p:ext uri="{BB962C8B-B14F-4D97-AF65-F5344CB8AC3E}">
        <p14:creationId xmlns:p14="http://schemas.microsoft.com/office/powerpoint/2010/main" val="37456115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One key area where people need empowerment is about the management of personal finances.</a:t>
            </a:r>
          </a:p>
        </p:txBody>
      </p:sp>
      <p:sp>
        <p:nvSpPr>
          <p:cNvPr id="4" name="Slide Number Placeholder 3"/>
          <p:cNvSpPr>
            <a:spLocks noGrp="1"/>
          </p:cNvSpPr>
          <p:nvPr>
            <p:ph type="sldNum" sz="quarter" idx="5"/>
          </p:nvPr>
        </p:nvSpPr>
        <p:spPr/>
        <p:txBody>
          <a:bodyPr/>
          <a:lstStyle/>
          <a:p>
            <a:fld id="{0FD9A4F1-01F9-4B49-8E73-35E86A38E8B0}" type="slidenum">
              <a:rPr lang="en-US" smtClean="0"/>
              <a:t>12</a:t>
            </a:fld>
            <a:endParaRPr lang="en-US"/>
          </a:p>
        </p:txBody>
      </p:sp>
    </p:spTree>
    <p:extLst>
      <p:ext uri="{BB962C8B-B14F-4D97-AF65-F5344CB8AC3E}">
        <p14:creationId xmlns:p14="http://schemas.microsoft.com/office/powerpoint/2010/main" val="31516118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Baptism, Baptism, Baptism, nothing else but Baptism. It is a myopic view of church growth. </a:t>
            </a:r>
          </a:p>
        </p:txBody>
      </p:sp>
      <p:sp>
        <p:nvSpPr>
          <p:cNvPr id="4" name="Slide Number Placeholder 3"/>
          <p:cNvSpPr>
            <a:spLocks noGrp="1"/>
          </p:cNvSpPr>
          <p:nvPr>
            <p:ph type="sldNum" sz="quarter" idx="5"/>
          </p:nvPr>
        </p:nvSpPr>
        <p:spPr/>
        <p:txBody>
          <a:bodyPr/>
          <a:lstStyle/>
          <a:p>
            <a:fld id="{0FD9A4F1-01F9-4B49-8E73-35E86A38E8B0}" type="slidenum">
              <a:rPr lang="en-US" smtClean="0"/>
              <a:t>13</a:t>
            </a:fld>
            <a:endParaRPr lang="en-US"/>
          </a:p>
        </p:txBody>
      </p:sp>
    </p:spTree>
    <p:extLst>
      <p:ext uri="{BB962C8B-B14F-4D97-AF65-F5344CB8AC3E}">
        <p14:creationId xmlns:p14="http://schemas.microsoft.com/office/powerpoint/2010/main" val="71027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Daniel Conrad shares about his finding in this regard in “The Reluctant Steward Revisited”.</a:t>
            </a:r>
            <a:r>
              <a:rPr lang="en-US" dirty="0">
                <a:effectLst/>
              </a:rPr>
              <a:t> </a:t>
            </a:r>
            <a:r>
              <a:rPr lang="en-US" sz="1200" kern="1200" dirty="0">
                <a:solidFill>
                  <a:schemeClr val="tx1"/>
                </a:solidFill>
                <a:effectLst/>
                <a:latin typeface="+mn-lt"/>
                <a:ea typeface="+mn-ea"/>
                <a:cs typeface="+mn-cs"/>
              </a:rPr>
              <a:t>In the Adventist Church, we are doing relatively well in teaching about tithe and offerings. But people need to learn more about how to create income and how to manage their income effectively.  Many are failing to partner effectively in God’s mission, not because of lack of knowledge or conviction about their stewardship responsibility but because their finances are in a mess.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15</a:t>
            </a:fld>
            <a:endParaRPr lang="en-US"/>
          </a:p>
        </p:txBody>
      </p:sp>
    </p:spTree>
    <p:extLst>
      <p:ext uri="{BB962C8B-B14F-4D97-AF65-F5344CB8AC3E}">
        <p14:creationId xmlns:p14="http://schemas.microsoft.com/office/powerpoint/2010/main" val="32837903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exists a clear relationship between money management and partnership.</a:t>
            </a:r>
          </a:p>
        </p:txBody>
      </p:sp>
      <p:sp>
        <p:nvSpPr>
          <p:cNvPr id="4" name="Slide Number Placeholder 3"/>
          <p:cNvSpPr>
            <a:spLocks noGrp="1"/>
          </p:cNvSpPr>
          <p:nvPr>
            <p:ph type="sldNum" sz="quarter" idx="5"/>
          </p:nvPr>
        </p:nvSpPr>
        <p:spPr/>
        <p:txBody>
          <a:bodyPr/>
          <a:lstStyle/>
          <a:p>
            <a:fld id="{0FD9A4F1-01F9-4B49-8E73-35E86A38E8B0}" type="slidenum">
              <a:rPr lang="en-US" smtClean="0"/>
              <a:t>16</a:t>
            </a:fld>
            <a:endParaRPr lang="en-US"/>
          </a:p>
        </p:txBody>
      </p:sp>
    </p:spTree>
    <p:extLst>
      <p:ext uri="{BB962C8B-B14F-4D97-AF65-F5344CB8AC3E}">
        <p14:creationId xmlns:p14="http://schemas.microsoft.com/office/powerpoint/2010/main" val="2502815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Ellen White pleads for the need of seeking and providing empowerment in the area of personal finances</a:t>
            </a:r>
            <a:r>
              <a:rPr lang="en-US" dirty="0">
                <a:effectLst/>
              </a:rPr>
              <a:t>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17</a:t>
            </a:fld>
            <a:endParaRPr lang="en-US"/>
          </a:p>
        </p:txBody>
      </p:sp>
    </p:spTree>
    <p:extLst>
      <p:ext uri="{BB962C8B-B14F-4D97-AF65-F5344CB8AC3E}">
        <p14:creationId xmlns:p14="http://schemas.microsoft.com/office/powerpoint/2010/main" val="33751895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useful guidelines</a:t>
            </a:r>
          </a:p>
          <a:p>
            <a:r>
              <a:rPr lang="en-US" sz="1200" kern="1200" dirty="0">
                <a:solidFill>
                  <a:schemeClr val="tx1"/>
                </a:solidFill>
                <a:effectLst/>
                <a:latin typeface="+mn-lt"/>
                <a:ea typeface="+mn-ea"/>
                <a:cs typeface="+mn-cs"/>
              </a:rPr>
              <a:t>The hermit crab is always migrating into the shell of other sea creatures. Include financial empowerment as part of already existing church programs.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18</a:t>
            </a:fld>
            <a:endParaRPr lang="en-US"/>
          </a:p>
        </p:txBody>
      </p:sp>
    </p:spTree>
    <p:extLst>
      <p:ext uri="{BB962C8B-B14F-4D97-AF65-F5344CB8AC3E}">
        <p14:creationId xmlns:p14="http://schemas.microsoft.com/office/powerpoint/2010/main" val="30429288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Trust should not be a condition, but it is definitely an accelerator to  financial partnership. </a:t>
            </a:r>
          </a:p>
          <a:p>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19</a:t>
            </a:fld>
            <a:endParaRPr lang="en-US"/>
          </a:p>
        </p:txBody>
      </p:sp>
    </p:spTree>
    <p:extLst>
      <p:ext uri="{BB962C8B-B14F-4D97-AF65-F5344CB8AC3E}">
        <p14:creationId xmlns:p14="http://schemas.microsoft.com/office/powerpoint/2010/main" val="2206047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alarming situation!</a:t>
            </a:r>
          </a:p>
        </p:txBody>
      </p:sp>
      <p:sp>
        <p:nvSpPr>
          <p:cNvPr id="4" name="Slide Number Placeholder 3"/>
          <p:cNvSpPr>
            <a:spLocks noGrp="1"/>
          </p:cNvSpPr>
          <p:nvPr>
            <p:ph type="sldNum" sz="quarter" idx="5"/>
          </p:nvPr>
        </p:nvSpPr>
        <p:spPr/>
        <p:txBody>
          <a:bodyPr/>
          <a:lstStyle/>
          <a:p>
            <a:fld id="{0FD9A4F1-01F9-4B49-8E73-35E86A38E8B0}" type="slidenum">
              <a:rPr lang="en-US" smtClean="0"/>
              <a:t>20</a:t>
            </a:fld>
            <a:endParaRPr lang="en-US"/>
          </a:p>
        </p:txBody>
      </p:sp>
    </p:spTree>
    <p:extLst>
      <p:ext uri="{BB962C8B-B14F-4D97-AF65-F5344CB8AC3E}">
        <p14:creationId xmlns:p14="http://schemas.microsoft.com/office/powerpoint/2010/main" val="3950036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Paul’s determination to build trust.</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3692B-A07A-9A48-ADC5-91632070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6892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New members have a desire to ascertain if they are part of the Church mission. This confirms the role that </a:t>
            </a:r>
            <a:r>
              <a:rPr lang="en-US" sz="1200" i="1" kern="1200" dirty="0">
                <a:solidFill>
                  <a:schemeClr val="tx1"/>
                </a:solidFill>
                <a:effectLst/>
                <a:latin typeface="+mn-lt"/>
                <a:ea typeface="+mn-ea"/>
                <a:cs typeface="+mn-cs"/>
              </a:rPr>
              <a:t>“financial partnership” could play</a:t>
            </a:r>
            <a:r>
              <a:rPr lang="en-US" sz="1200" kern="1200" dirty="0">
                <a:solidFill>
                  <a:schemeClr val="tx1"/>
                </a:solidFill>
                <a:effectLst/>
                <a:latin typeface="+mn-lt"/>
                <a:ea typeface="+mn-ea"/>
                <a:cs typeface="+mn-cs"/>
              </a:rPr>
              <a:t> on the retention of members.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2</a:t>
            </a:fld>
            <a:endParaRPr lang="en-US"/>
          </a:p>
        </p:txBody>
      </p:sp>
    </p:spTree>
    <p:extLst>
      <p:ext uri="{BB962C8B-B14F-4D97-AF65-F5344CB8AC3E}">
        <p14:creationId xmlns:p14="http://schemas.microsoft.com/office/powerpoint/2010/main" val="22956152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study about the decline in giving towards charitable and religious organizations. The recommendation: </a:t>
            </a:r>
          </a:p>
        </p:txBody>
      </p:sp>
      <p:sp>
        <p:nvSpPr>
          <p:cNvPr id="4" name="Slide Number Placeholder 3"/>
          <p:cNvSpPr>
            <a:spLocks noGrp="1"/>
          </p:cNvSpPr>
          <p:nvPr>
            <p:ph type="sldNum" sz="quarter" idx="5"/>
          </p:nvPr>
        </p:nvSpPr>
        <p:spPr/>
        <p:txBody>
          <a:bodyPr/>
          <a:lstStyle/>
          <a:p>
            <a:fld id="{0FD9A4F1-01F9-4B49-8E73-35E86A38E8B0}" type="slidenum">
              <a:rPr lang="en-US" smtClean="0"/>
              <a:t>22</a:t>
            </a:fld>
            <a:endParaRPr lang="en-US"/>
          </a:p>
        </p:txBody>
      </p:sp>
    </p:spTree>
    <p:extLst>
      <p:ext uri="{BB962C8B-B14F-4D97-AF65-F5344CB8AC3E}">
        <p14:creationId xmlns:p14="http://schemas.microsoft.com/office/powerpoint/2010/main" val="2786705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Building trust strategies.</a:t>
            </a:r>
          </a:p>
        </p:txBody>
      </p:sp>
      <p:sp>
        <p:nvSpPr>
          <p:cNvPr id="4" name="Slide Number Placeholder 3"/>
          <p:cNvSpPr>
            <a:spLocks noGrp="1"/>
          </p:cNvSpPr>
          <p:nvPr>
            <p:ph type="sldNum" sz="quarter" idx="5"/>
          </p:nvPr>
        </p:nvSpPr>
        <p:spPr/>
        <p:txBody>
          <a:bodyPr/>
          <a:lstStyle/>
          <a:p>
            <a:fld id="{0FD9A4F1-01F9-4B49-8E73-35E86A38E8B0}" type="slidenum">
              <a:rPr lang="en-US" smtClean="0"/>
              <a:t>24</a:t>
            </a:fld>
            <a:endParaRPr lang="en-US"/>
          </a:p>
        </p:txBody>
      </p:sp>
    </p:spTree>
    <p:extLst>
      <p:ext uri="{BB962C8B-B14F-4D97-AF65-F5344CB8AC3E}">
        <p14:creationId xmlns:p14="http://schemas.microsoft.com/office/powerpoint/2010/main" val="4148646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Spiritual financial givers, Mission partners, are in a better position to provide a positive answer to the question, “Is my contribution important?”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25</a:t>
            </a:fld>
            <a:endParaRPr lang="en-US"/>
          </a:p>
        </p:txBody>
      </p:sp>
    </p:spTree>
    <p:extLst>
      <p:ext uri="{BB962C8B-B14F-4D97-AF65-F5344CB8AC3E}">
        <p14:creationId xmlns:p14="http://schemas.microsoft.com/office/powerpoint/2010/main" val="1696809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3692B-A07A-9A48-ADC5-91632070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36578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better to know and work with those who are at risk than to count the casualties.</a:t>
            </a:r>
          </a:p>
          <a:p>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27</a:t>
            </a:fld>
            <a:endParaRPr lang="en-US"/>
          </a:p>
        </p:txBody>
      </p:sp>
    </p:spTree>
    <p:extLst>
      <p:ext uri="{BB962C8B-B14F-4D97-AF65-F5344CB8AC3E}">
        <p14:creationId xmlns:p14="http://schemas.microsoft.com/office/powerpoint/2010/main" val="284218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factors when present in the local church are conducive to “</a:t>
            </a:r>
            <a:r>
              <a:rPr lang="en-US" sz="1200" i="1" kern="1200" dirty="0">
                <a:solidFill>
                  <a:schemeClr val="tx1"/>
                </a:solidFill>
                <a:effectLst/>
                <a:latin typeface="+mn-lt"/>
                <a:ea typeface="+mn-ea"/>
                <a:cs typeface="+mn-cs"/>
              </a:rPr>
              <a:t>financial partnership.”</a:t>
            </a:r>
            <a:r>
              <a:rPr lang="en-US" dirty="0">
                <a:effectLst/>
              </a:rPr>
              <a:t> </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3</a:t>
            </a:fld>
            <a:endParaRPr lang="en-US"/>
          </a:p>
        </p:txBody>
      </p:sp>
    </p:spTree>
    <p:extLst>
      <p:ext uri="{BB962C8B-B14F-4D97-AF65-F5344CB8AC3E}">
        <p14:creationId xmlns:p14="http://schemas.microsoft.com/office/powerpoint/2010/main" val="345948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3692B-A07A-9A48-ADC5-91632070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97413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3692B-A07A-9A48-ADC5-91632070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4513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7</a:t>
            </a:fld>
            <a:endParaRPr lang="en-US"/>
          </a:p>
        </p:txBody>
      </p:sp>
    </p:spTree>
    <p:extLst>
      <p:ext uri="{BB962C8B-B14F-4D97-AF65-F5344CB8AC3E}">
        <p14:creationId xmlns:p14="http://schemas.microsoft.com/office/powerpoint/2010/main" val="3371928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It is interesting to note that these same women were at the foot of the cross (Luke 23: 49), at the burial of Jesus (Luke 23: 55) and they became the first witnesses of the resurrection of Jesus (Luke 24:1-9). Faithfulness in supporting God’s mission prepares for faithfulness in time of crisis. They did not run away when many did; confirming strong bonding and retention.</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8</a:t>
            </a:fld>
            <a:endParaRPr lang="en-US"/>
          </a:p>
        </p:txBody>
      </p:sp>
    </p:spTree>
    <p:extLst>
      <p:ext uri="{BB962C8B-B14F-4D97-AF65-F5344CB8AC3E}">
        <p14:creationId xmlns:p14="http://schemas.microsoft.com/office/powerpoint/2010/main" val="967932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personality and upbringing lead us to attach a certain symbolical value to money.  Some attitudes towards finances are obstacles to the financial partnership of members with the Church.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3692B-A07A-9A48-ADC5-91632070D3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793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 survey done in the UK, comprising 100,000 participants</a:t>
            </a:r>
            <a:r>
              <a:rPr lang="en-US" dirty="0">
                <a:effectLst/>
              </a:rPr>
              <a:t> ( Open University and BBC).</a:t>
            </a:r>
            <a:endParaRPr lang="en-US" dirty="0"/>
          </a:p>
        </p:txBody>
      </p:sp>
      <p:sp>
        <p:nvSpPr>
          <p:cNvPr id="4" name="Slide Number Placeholder 3"/>
          <p:cNvSpPr>
            <a:spLocks noGrp="1"/>
          </p:cNvSpPr>
          <p:nvPr>
            <p:ph type="sldNum" sz="quarter" idx="5"/>
          </p:nvPr>
        </p:nvSpPr>
        <p:spPr/>
        <p:txBody>
          <a:bodyPr/>
          <a:lstStyle/>
          <a:p>
            <a:fld id="{0FD9A4F1-01F9-4B49-8E73-35E86A38E8B0}" type="slidenum">
              <a:rPr lang="en-US" smtClean="0"/>
              <a:t>10</a:t>
            </a:fld>
            <a:endParaRPr lang="en-US"/>
          </a:p>
        </p:txBody>
      </p:sp>
    </p:spTree>
    <p:extLst>
      <p:ext uri="{BB962C8B-B14F-4D97-AF65-F5344CB8AC3E}">
        <p14:creationId xmlns:p14="http://schemas.microsoft.com/office/powerpoint/2010/main" val="30379682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2_Titl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5F67FE-B898-A848-A17B-83BCC0956660}"/>
              </a:ext>
            </a:extLst>
          </p:cNvPr>
          <p:cNvSpPr/>
          <p:nvPr userDrawn="1"/>
        </p:nvSpPr>
        <p:spPr>
          <a:xfrm>
            <a:off x="0" y="158045"/>
            <a:ext cx="12188825" cy="6858000"/>
          </a:xfrm>
          <a:prstGeom prst="rect">
            <a:avLst/>
          </a:prstGeom>
          <a:solidFill>
            <a:srgbClr val="D5E9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Graphic 2">
            <a:extLst>
              <a:ext uri="{FF2B5EF4-FFF2-40B4-BE49-F238E27FC236}">
                <a16:creationId xmlns:a16="http://schemas.microsoft.com/office/drawing/2014/main" id="{6ECF2DF3-3666-3244-9C8F-5F5B25CCF1A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6475" y="607531"/>
            <a:ext cx="4967122" cy="4773254"/>
          </a:xfrm>
          <a:prstGeom prst="rect">
            <a:avLst/>
          </a:prstGeom>
        </p:spPr>
      </p:pic>
      <p:sp>
        <p:nvSpPr>
          <p:cNvPr id="9" name="Rectangle 8">
            <a:extLst>
              <a:ext uri="{FF2B5EF4-FFF2-40B4-BE49-F238E27FC236}">
                <a16:creationId xmlns:a16="http://schemas.microsoft.com/office/drawing/2014/main" id="{EDBDCC10-5B59-FF46-B38C-21BEE6324D54}"/>
              </a:ext>
            </a:extLst>
          </p:cNvPr>
          <p:cNvSpPr/>
          <p:nvPr userDrawn="1"/>
        </p:nvSpPr>
        <p:spPr>
          <a:xfrm>
            <a:off x="0" y="3220277"/>
            <a:ext cx="12188825" cy="3120887"/>
          </a:xfrm>
          <a:prstGeom prst="rect">
            <a:avLst/>
          </a:prstGeom>
          <a:solidFill>
            <a:srgbClr val="3B2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9">
            <a:extLst>
              <a:ext uri="{FF2B5EF4-FFF2-40B4-BE49-F238E27FC236}">
                <a16:creationId xmlns:a16="http://schemas.microsoft.com/office/drawing/2014/main" id="{6B780D05-1F64-C347-99C0-8FF9E06B167F}"/>
              </a:ext>
            </a:extLst>
          </p:cNvPr>
          <p:cNvSpPr>
            <a:spLocks noGrp="1"/>
          </p:cNvSpPr>
          <p:nvPr userDrawn="1">
            <p:ph type="ctrTitle" hasCustomPrompt="1"/>
          </p:nvPr>
        </p:nvSpPr>
        <p:spPr>
          <a:xfrm>
            <a:off x="437236" y="3790370"/>
            <a:ext cx="11334387" cy="1241529"/>
          </a:xfrm>
          <a:prstGeom prst="rect">
            <a:avLst/>
          </a:prstGeom>
        </p:spPr>
        <p:txBody>
          <a:bodyPr anchor="b" anchorCtr="0">
            <a:normAutofit/>
          </a:bodyPr>
          <a:lstStyle>
            <a:lvl1pPr algn="l">
              <a:defRPr sz="4000" cap="none" baseline="0">
                <a:solidFill>
                  <a:schemeClr val="bg1"/>
                </a:solidFill>
              </a:defRPr>
            </a:lvl1pPr>
          </a:lstStyle>
          <a:p>
            <a:pPr fontAlgn="auto">
              <a:spcAft>
                <a:spcPts val="0"/>
              </a:spcAft>
              <a:defRPr/>
            </a:pPr>
            <a:r>
              <a:rPr lang="en-US" dirty="0">
                <a:ea typeface="+mj-ea"/>
              </a:rPr>
              <a:t>Click to edit title</a:t>
            </a:r>
          </a:p>
        </p:txBody>
      </p:sp>
      <p:sp>
        <p:nvSpPr>
          <p:cNvPr id="5" name="Text Placeholder 2">
            <a:extLst>
              <a:ext uri="{FF2B5EF4-FFF2-40B4-BE49-F238E27FC236}">
                <a16:creationId xmlns:a16="http://schemas.microsoft.com/office/drawing/2014/main" id="{E232716E-B3C1-E146-936E-F8F02C6F456F}"/>
              </a:ext>
            </a:extLst>
          </p:cNvPr>
          <p:cNvSpPr>
            <a:spLocks noGrp="1"/>
          </p:cNvSpPr>
          <p:nvPr userDrawn="1">
            <p:ph type="body" sz="quarter" idx="20" hasCustomPrompt="1"/>
          </p:nvPr>
        </p:nvSpPr>
        <p:spPr>
          <a:xfrm>
            <a:off x="427219" y="5143459"/>
            <a:ext cx="11344404" cy="913598"/>
          </a:xfrm>
        </p:spPr>
        <p:txBody>
          <a:bodyPr>
            <a:normAutofit/>
          </a:bodyPr>
          <a:lstStyle>
            <a:lvl1pPr marL="0" indent="0" algn="l">
              <a:buNone/>
              <a:defRPr sz="2800" baseline="0">
                <a:solidFill>
                  <a:srgbClr val="50A87E"/>
                </a:solidFill>
              </a:defRPr>
            </a:lvl1pPr>
          </a:lstStyle>
          <a:p>
            <a:pPr lvl="0"/>
            <a:r>
              <a:rPr lang="en-US" dirty="0"/>
              <a:t>Click to edit subtitle</a:t>
            </a:r>
          </a:p>
        </p:txBody>
      </p:sp>
      <p:sp>
        <p:nvSpPr>
          <p:cNvPr id="23" name="Title 16">
            <a:extLst>
              <a:ext uri="{FF2B5EF4-FFF2-40B4-BE49-F238E27FC236}">
                <a16:creationId xmlns:a16="http://schemas.microsoft.com/office/drawing/2014/main" id="{CFDAA70F-AE01-C64E-A6AF-19792AA26D0E}"/>
              </a:ext>
            </a:extLst>
          </p:cNvPr>
          <p:cNvSpPr txBox="1">
            <a:spLocks/>
          </p:cNvSpPr>
          <p:nvPr userDrawn="1"/>
        </p:nvSpPr>
        <p:spPr>
          <a:xfrm>
            <a:off x="5883965" y="491546"/>
            <a:ext cx="5702553" cy="1241529"/>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a:lstStyle>
          <a:p>
            <a:pPr algn="r"/>
            <a:r>
              <a:rPr lang="en-US" sz="4000" dirty="0"/>
              <a:t>2019 Nurture and Retention Summit</a:t>
            </a:r>
          </a:p>
        </p:txBody>
      </p:sp>
      <p:sp>
        <p:nvSpPr>
          <p:cNvPr id="24" name="Rectangle 23">
            <a:extLst>
              <a:ext uri="{FF2B5EF4-FFF2-40B4-BE49-F238E27FC236}">
                <a16:creationId xmlns:a16="http://schemas.microsoft.com/office/drawing/2014/main" id="{F7B0CD82-CF9D-614A-AD86-DB0AA1539F96}"/>
              </a:ext>
            </a:extLst>
          </p:cNvPr>
          <p:cNvSpPr/>
          <p:nvPr userDrawn="1"/>
        </p:nvSpPr>
        <p:spPr>
          <a:xfrm>
            <a:off x="7206769" y="1833718"/>
            <a:ext cx="4379750" cy="1200329"/>
          </a:xfrm>
          <a:prstGeom prst="rect">
            <a:avLst/>
          </a:prstGeom>
        </p:spPr>
        <p:txBody>
          <a:bodyPr wrap="square">
            <a:spAutoFit/>
          </a:bodyPr>
          <a:lstStyle/>
          <a:p>
            <a:pPr algn="r"/>
            <a:r>
              <a:rPr lang="en-US" sz="3600" dirty="0">
                <a:solidFill>
                  <a:srgbClr val="50A87E"/>
                </a:solidFill>
                <a:latin typeface="Proxima Nova" panose="02000506030000020004" pitchFamily="2" charset="0"/>
              </a:rPr>
              <a:t>Discipling, Nurturing, and Reclaiming</a:t>
            </a:r>
          </a:p>
        </p:txBody>
      </p:sp>
      <p:pic>
        <p:nvPicPr>
          <p:cNvPr id="20" name="Graphic 19">
            <a:extLst>
              <a:ext uri="{FF2B5EF4-FFF2-40B4-BE49-F238E27FC236}">
                <a16:creationId xmlns:a16="http://schemas.microsoft.com/office/drawing/2014/main" id="{352009B8-88FA-A74D-9E7D-1236BD4FAEE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47372">
            <a:off x="3685442" y="1631919"/>
            <a:ext cx="627800" cy="899444"/>
          </a:xfrm>
          <a:prstGeom prst="rect">
            <a:avLst/>
          </a:prstGeom>
        </p:spPr>
      </p:pic>
      <p:pic>
        <p:nvPicPr>
          <p:cNvPr id="25" name="Graphic 24">
            <a:extLst>
              <a:ext uri="{FF2B5EF4-FFF2-40B4-BE49-F238E27FC236}">
                <a16:creationId xmlns:a16="http://schemas.microsoft.com/office/drawing/2014/main" id="{43FFF9D3-EA02-C046-9ADD-8AE118F76FA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3005874">
            <a:off x="5023705" y="1279672"/>
            <a:ext cx="627800" cy="899444"/>
          </a:xfrm>
          <a:prstGeom prst="rect">
            <a:avLst/>
          </a:prstGeom>
        </p:spPr>
      </p:pic>
      <p:pic>
        <p:nvPicPr>
          <p:cNvPr id="27" name="Graphic 26">
            <a:extLst>
              <a:ext uri="{FF2B5EF4-FFF2-40B4-BE49-F238E27FC236}">
                <a16:creationId xmlns:a16="http://schemas.microsoft.com/office/drawing/2014/main" id="{A5559644-1885-9640-87E3-0B16EECA9B8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47489">
            <a:off x="4448890" y="472561"/>
            <a:ext cx="627800" cy="899444"/>
          </a:xfrm>
          <a:prstGeom prst="rect">
            <a:avLst/>
          </a:prstGeom>
        </p:spPr>
      </p:pic>
      <p:pic>
        <p:nvPicPr>
          <p:cNvPr id="29" name="Graphic 28">
            <a:extLst>
              <a:ext uri="{FF2B5EF4-FFF2-40B4-BE49-F238E27FC236}">
                <a16:creationId xmlns:a16="http://schemas.microsoft.com/office/drawing/2014/main" id="{661C07FE-6947-664C-B62D-DE39FE437F8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20029561">
            <a:off x="2044619" y="697372"/>
            <a:ext cx="627800" cy="899444"/>
          </a:xfrm>
          <a:prstGeom prst="rect">
            <a:avLst/>
          </a:prstGeom>
        </p:spPr>
      </p:pic>
      <p:pic>
        <p:nvPicPr>
          <p:cNvPr id="31" name="Graphic 30">
            <a:extLst>
              <a:ext uri="{FF2B5EF4-FFF2-40B4-BE49-F238E27FC236}">
                <a16:creationId xmlns:a16="http://schemas.microsoft.com/office/drawing/2014/main" id="{32793C80-7B8E-B14F-BAB0-0E2EFC7818BD}"/>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7281755">
            <a:off x="703726" y="1724364"/>
            <a:ext cx="627800" cy="899444"/>
          </a:xfrm>
          <a:prstGeom prst="rect">
            <a:avLst/>
          </a:prstGeom>
        </p:spPr>
      </p:pic>
    </p:spTree>
    <p:extLst>
      <p:ext uri="{BB962C8B-B14F-4D97-AF65-F5344CB8AC3E}">
        <p14:creationId xmlns:p14="http://schemas.microsoft.com/office/powerpoint/2010/main" val="398388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ne-third spli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82231" y="1360715"/>
            <a:ext cx="7739963" cy="4443738"/>
          </a:xfrm>
        </p:spPr>
        <p:txBody>
          <a:bodyPr/>
          <a:lstStyle>
            <a:lvl1pPr>
              <a:defRPr sz="3200"/>
            </a:lvl1pPr>
            <a:lvl2pPr>
              <a:defRPr sz="2800"/>
            </a:lvl2pPr>
            <a:lvl3pPr>
              <a:defRPr sz="24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8225342" y="1360714"/>
            <a:ext cx="3681253" cy="4443739"/>
          </a:xfrm>
        </p:spPr>
        <p:txBody>
          <a:bodyPr/>
          <a:lstStyle>
            <a:lvl1pPr>
              <a:defRPr sz="3200"/>
            </a:lvl1pPr>
            <a:lvl2pPr>
              <a:defRPr sz="28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313C2402-D754-544C-9C9A-C0C861B039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6936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ifty-fifty spli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282231" y="2022593"/>
            <a:ext cx="5712723" cy="3849570"/>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1753" y="2022593"/>
            <a:ext cx="5714841" cy="3849570"/>
          </a:xfrm>
        </p:spPr>
        <p:txBody>
          <a:bodyPr/>
          <a:lstStyle>
            <a:lvl1pPr>
              <a:defRPr sz="2800"/>
            </a:lvl1pPr>
            <a:lvl2pPr>
              <a:defRPr sz="2400"/>
            </a:lvl2pPr>
            <a:lvl3pPr>
              <a:defRPr sz="2000"/>
            </a:lvl3pPr>
            <a:lvl4pPr>
              <a:defRPr sz="1800"/>
            </a:lvl4pPr>
            <a:lvl5pPr>
              <a:defRPr sz="18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9">
            <a:extLst>
              <a:ext uri="{FF2B5EF4-FFF2-40B4-BE49-F238E27FC236}">
                <a16:creationId xmlns:a16="http://schemas.microsoft.com/office/drawing/2014/main" id="{C4E98A98-58CF-9944-8681-FB6C7DC1D9F5}"/>
              </a:ext>
            </a:extLst>
          </p:cNvPr>
          <p:cNvSpPr>
            <a:spLocks noGrp="1"/>
          </p:cNvSpPr>
          <p:nvPr>
            <p:ph type="body" sz="quarter" idx="13" hasCustomPrompt="1"/>
          </p:nvPr>
        </p:nvSpPr>
        <p:spPr>
          <a:xfrm>
            <a:off x="282575" y="1349828"/>
            <a:ext cx="5712379" cy="468086"/>
          </a:xfrm>
        </p:spPr>
        <p:txBody>
          <a:bodyPr tIns="0" bIns="18288"/>
          <a:lstStyle>
            <a:lvl1pPr marL="0" indent="0" algn="l">
              <a:buNone/>
              <a:defRPr b="1">
                <a:solidFill>
                  <a:schemeClr val="tx2"/>
                </a:solidFill>
              </a:defRPr>
            </a:lvl1pPr>
          </a:lstStyle>
          <a:p>
            <a:pPr lvl="0"/>
            <a:r>
              <a:rPr lang="en-US"/>
              <a:t>Subtitle</a:t>
            </a:r>
          </a:p>
        </p:txBody>
      </p:sp>
      <p:sp>
        <p:nvSpPr>
          <p:cNvPr id="15" name="Title 3">
            <a:extLst>
              <a:ext uri="{FF2B5EF4-FFF2-40B4-BE49-F238E27FC236}">
                <a16:creationId xmlns:a16="http://schemas.microsoft.com/office/drawing/2014/main" id="{901A79CF-4E19-C64A-A4FC-F43AE58AE1BF}"/>
              </a:ext>
            </a:extLst>
          </p:cNvPr>
          <p:cNvSpPr>
            <a:spLocks noGrp="1"/>
          </p:cNvSpPr>
          <p:nvPr>
            <p:ph type="title"/>
          </p:nvPr>
        </p:nvSpPr>
        <p:spPr>
          <a:xfrm>
            <a:off x="282231" y="0"/>
            <a:ext cx="11624363" cy="1201220"/>
          </a:xfrm>
        </p:spPr>
        <p:txBody>
          <a:bodyPr/>
          <a:lstStyle/>
          <a:p>
            <a:r>
              <a:rPr lang="en-US"/>
              <a:t>Click to edit Master title style</a:t>
            </a:r>
          </a:p>
        </p:txBody>
      </p:sp>
      <p:sp>
        <p:nvSpPr>
          <p:cNvPr id="16" name="Text Placeholder 9">
            <a:extLst>
              <a:ext uri="{FF2B5EF4-FFF2-40B4-BE49-F238E27FC236}">
                <a16:creationId xmlns:a16="http://schemas.microsoft.com/office/drawing/2014/main" id="{777A4580-B173-794D-80B1-41ECC4485225}"/>
              </a:ext>
            </a:extLst>
          </p:cNvPr>
          <p:cNvSpPr>
            <a:spLocks noGrp="1"/>
          </p:cNvSpPr>
          <p:nvPr>
            <p:ph type="body" sz="quarter" idx="14" hasCustomPrompt="1"/>
          </p:nvPr>
        </p:nvSpPr>
        <p:spPr>
          <a:xfrm>
            <a:off x="6193517" y="1360713"/>
            <a:ext cx="5712379" cy="468086"/>
          </a:xfrm>
        </p:spPr>
        <p:txBody>
          <a:bodyPr tIns="0" bIns="18288"/>
          <a:lstStyle>
            <a:lvl1pPr marL="0" indent="0" algn="l">
              <a:buNone/>
              <a:defRPr b="1">
                <a:solidFill>
                  <a:schemeClr val="tx2"/>
                </a:solidFill>
              </a:defRPr>
            </a:lvl1pPr>
          </a:lstStyle>
          <a:p>
            <a:pPr lvl="0"/>
            <a:r>
              <a:rPr lang="en-US"/>
              <a:t>Subtitle</a:t>
            </a:r>
          </a:p>
        </p:txBody>
      </p:sp>
    </p:spTree>
    <p:extLst>
      <p:ext uri="{BB962C8B-B14F-4D97-AF65-F5344CB8AC3E}">
        <p14:creationId xmlns:p14="http://schemas.microsoft.com/office/powerpoint/2010/main" val="378493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p:spTree>
      <p:nvGrpSpPr>
        <p:cNvPr id="1" name=""/>
        <p:cNvGrpSpPr/>
        <p:nvPr/>
      </p:nvGrpSpPr>
      <p:grpSpPr>
        <a:xfrm>
          <a:off x="0" y="0"/>
          <a:ext cx="0" cy="0"/>
          <a:chOff x="0" y="0"/>
          <a:chExt cx="0" cy="0"/>
        </a:xfrm>
      </p:grpSpPr>
      <p:sp>
        <p:nvSpPr>
          <p:cNvPr id="2" name="Title 1"/>
          <p:cNvSpPr>
            <a:spLocks noGrp="1"/>
          </p:cNvSpPr>
          <p:nvPr>
            <p:ph type="title"/>
          </p:nvPr>
        </p:nvSpPr>
        <p:spPr>
          <a:xfrm>
            <a:off x="6910464" y="636105"/>
            <a:ext cx="4694717" cy="1311966"/>
          </a:xfrm>
          <a:prstGeom prst="rect">
            <a:avLst/>
          </a:prstGeom>
        </p:spPr>
        <p:txBody>
          <a:bodyPr anchor="b">
            <a:noAutofit/>
          </a:bodyPr>
          <a:lstStyle>
            <a:lvl1pPr algn="ctr">
              <a:defRPr sz="3200" b="1"/>
            </a:lvl1pPr>
          </a:lstStyle>
          <a:p>
            <a:r>
              <a:rPr lang="en-US" dirty="0"/>
              <a:t>Click to edit Master title style</a:t>
            </a:r>
          </a:p>
        </p:txBody>
      </p:sp>
      <p:sp>
        <p:nvSpPr>
          <p:cNvPr id="3" name="Picture Placeholder 2"/>
          <p:cNvSpPr>
            <a:spLocks noGrp="1"/>
          </p:cNvSpPr>
          <p:nvPr>
            <p:ph type="pic" idx="1"/>
          </p:nvPr>
        </p:nvSpPr>
        <p:spPr>
          <a:xfrm>
            <a:off x="1" y="0"/>
            <a:ext cx="6094412" cy="6858000"/>
          </a:xfrm>
          <a:ln w="38100" cap="rnd" cmpd="sng">
            <a:noFill/>
            <a:round/>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Content Placeholder 3">
            <a:extLst>
              <a:ext uri="{FF2B5EF4-FFF2-40B4-BE49-F238E27FC236}">
                <a16:creationId xmlns:a16="http://schemas.microsoft.com/office/drawing/2014/main" id="{8B94C70A-D37E-884E-868A-2F4838ADC049}"/>
              </a:ext>
            </a:extLst>
          </p:cNvPr>
          <p:cNvSpPr>
            <a:spLocks noGrp="1"/>
          </p:cNvSpPr>
          <p:nvPr>
            <p:ph sz="half" idx="2"/>
          </p:nvPr>
        </p:nvSpPr>
        <p:spPr>
          <a:xfrm>
            <a:off x="6910464" y="2414262"/>
            <a:ext cx="4694717" cy="3020066"/>
          </a:xfrm>
        </p:spPr>
        <p:txBody>
          <a:bodyPr/>
          <a:lstStyle>
            <a:lvl1pPr>
              <a:defRPr sz="3200"/>
            </a:lvl1pPr>
            <a:lvl2pPr>
              <a:defRPr sz="28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1750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094413" y="0"/>
            <a:ext cx="6094412" cy="6858000"/>
          </a:xfrm>
          <a:ln w="38100" cap="rnd" cmpd="sng">
            <a:noFill/>
            <a:round/>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itle 1">
            <a:extLst>
              <a:ext uri="{FF2B5EF4-FFF2-40B4-BE49-F238E27FC236}">
                <a16:creationId xmlns:a16="http://schemas.microsoft.com/office/drawing/2014/main" id="{DA90D295-1306-2244-A230-B94E6C2999D8}"/>
              </a:ext>
            </a:extLst>
          </p:cNvPr>
          <p:cNvSpPr>
            <a:spLocks noGrp="1"/>
          </p:cNvSpPr>
          <p:nvPr>
            <p:ph type="title"/>
          </p:nvPr>
        </p:nvSpPr>
        <p:spPr>
          <a:xfrm>
            <a:off x="688568" y="636105"/>
            <a:ext cx="4694717" cy="1311966"/>
          </a:xfrm>
          <a:prstGeom prst="rect">
            <a:avLst/>
          </a:prstGeom>
        </p:spPr>
        <p:txBody>
          <a:bodyPr anchor="b">
            <a:noAutofit/>
          </a:bodyPr>
          <a:lstStyle>
            <a:lvl1pPr algn="ctr">
              <a:defRPr sz="3200" b="1"/>
            </a:lvl1pPr>
          </a:lstStyle>
          <a:p>
            <a:r>
              <a:rPr lang="en-US" dirty="0"/>
              <a:t>Click to edit Master title style</a:t>
            </a:r>
          </a:p>
        </p:txBody>
      </p:sp>
      <p:sp>
        <p:nvSpPr>
          <p:cNvPr id="5" name="Content Placeholder 3">
            <a:extLst>
              <a:ext uri="{FF2B5EF4-FFF2-40B4-BE49-F238E27FC236}">
                <a16:creationId xmlns:a16="http://schemas.microsoft.com/office/drawing/2014/main" id="{4BA877BB-5747-7042-80F8-3ECD1C327944}"/>
              </a:ext>
            </a:extLst>
          </p:cNvPr>
          <p:cNvSpPr>
            <a:spLocks noGrp="1"/>
          </p:cNvSpPr>
          <p:nvPr>
            <p:ph sz="half" idx="2"/>
          </p:nvPr>
        </p:nvSpPr>
        <p:spPr>
          <a:xfrm>
            <a:off x="688568" y="2414262"/>
            <a:ext cx="4694717" cy="3020066"/>
          </a:xfrm>
        </p:spPr>
        <p:txBody>
          <a:bodyPr/>
          <a:lstStyle>
            <a:lvl1pPr>
              <a:defRPr sz="3200"/>
            </a:lvl1pPr>
            <a:lvl2pPr>
              <a:defRPr sz="28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578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er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4965B1-5269-5C4A-95F8-5674BFA7CC7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93268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562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9631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3603" y="1122363"/>
            <a:ext cx="9141619" cy="2387600"/>
          </a:xfrm>
        </p:spPr>
        <p:txBody>
          <a:bodyPr anchor="b"/>
          <a:lstStyle>
            <a:lvl1pPr algn="ctr">
              <a:defRPr sz="5998"/>
            </a:lvl1pPr>
          </a:lstStyle>
          <a:p>
            <a:r>
              <a:rPr lang="pt-BR"/>
              <a:t>Clique para editar o título mestre</a:t>
            </a:r>
          </a:p>
        </p:txBody>
      </p:sp>
      <p:sp>
        <p:nvSpPr>
          <p:cNvPr id="3" name="Subtítulo 2"/>
          <p:cNvSpPr>
            <a:spLocks noGrp="1"/>
          </p:cNvSpPr>
          <p:nvPr>
            <p:ph type="subTitle" idx="1"/>
          </p:nvPr>
        </p:nvSpPr>
        <p:spPr>
          <a:xfrm>
            <a:off x="1523603" y="3602038"/>
            <a:ext cx="9141619" cy="1655762"/>
          </a:xfrm>
        </p:spPr>
        <p:txBody>
          <a:bodyPr/>
          <a:lstStyle>
            <a:lvl1pPr marL="0" indent="0" algn="ctr">
              <a:buNone/>
              <a:defRPr sz="2399"/>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pt-BR"/>
              <a:t>Clique para editar o estilo do subtítulo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6362466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4670762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633" y="1709739"/>
            <a:ext cx="10512862" cy="2852737"/>
          </a:xfrm>
        </p:spPr>
        <p:txBody>
          <a:bodyPr anchor="b"/>
          <a:lstStyle>
            <a:lvl1pPr>
              <a:defRPr sz="5998"/>
            </a:lvl1pPr>
          </a:lstStyle>
          <a:p>
            <a:r>
              <a:rPr lang="pt-BR"/>
              <a:t>Clique para editar o título mestre</a:t>
            </a:r>
          </a:p>
        </p:txBody>
      </p:sp>
      <p:sp>
        <p:nvSpPr>
          <p:cNvPr id="3" name="Espaço Reservado para Texto 2"/>
          <p:cNvSpPr>
            <a:spLocks noGrp="1"/>
          </p:cNvSpPr>
          <p:nvPr>
            <p:ph type="body" idx="1"/>
          </p:nvPr>
        </p:nvSpPr>
        <p:spPr>
          <a:xfrm>
            <a:off x="831633" y="4589464"/>
            <a:ext cx="10512862" cy="1500187"/>
          </a:xfrm>
        </p:spPr>
        <p:txBody>
          <a:bodyPr/>
          <a:lstStyle>
            <a:lvl1pPr marL="0" indent="0">
              <a:buNone/>
              <a:defRPr sz="2399">
                <a:solidFill>
                  <a:schemeClr val="tx1">
                    <a:tint val="75000"/>
                  </a:schemeClr>
                </a:solidFill>
              </a:defRPr>
            </a:lvl1pPr>
            <a:lvl2pPr marL="457063" indent="0">
              <a:buNone/>
              <a:defRPr sz="1999">
                <a:solidFill>
                  <a:schemeClr val="tx1">
                    <a:tint val="75000"/>
                  </a:schemeClr>
                </a:solidFill>
              </a:defRPr>
            </a:lvl2pPr>
            <a:lvl3pPr marL="914126" indent="0">
              <a:buNone/>
              <a:defRPr sz="1799">
                <a:solidFill>
                  <a:schemeClr val="tx1">
                    <a:tint val="75000"/>
                  </a:schemeClr>
                </a:solidFill>
              </a:defRPr>
            </a:lvl3pPr>
            <a:lvl4pPr marL="1371189" indent="0">
              <a:buNone/>
              <a:defRPr sz="1600">
                <a:solidFill>
                  <a:schemeClr val="tx1">
                    <a:tint val="75000"/>
                  </a:schemeClr>
                </a:solidFill>
              </a:defRPr>
            </a:lvl4pPr>
            <a:lvl5pPr marL="1828251" indent="0">
              <a:buNone/>
              <a:defRPr sz="1600">
                <a:solidFill>
                  <a:schemeClr val="tx1">
                    <a:tint val="75000"/>
                  </a:schemeClr>
                </a:solidFill>
              </a:defRPr>
            </a:lvl5pPr>
            <a:lvl6pPr marL="2285314" indent="0">
              <a:buNone/>
              <a:defRPr sz="1600">
                <a:solidFill>
                  <a:schemeClr val="tx1">
                    <a:tint val="75000"/>
                  </a:schemeClr>
                </a:solidFill>
              </a:defRPr>
            </a:lvl6pPr>
            <a:lvl7pPr marL="2742377" indent="0">
              <a:buNone/>
              <a:defRPr sz="1600">
                <a:solidFill>
                  <a:schemeClr val="tx1">
                    <a:tint val="75000"/>
                  </a:schemeClr>
                </a:solidFill>
              </a:defRPr>
            </a:lvl7pPr>
            <a:lvl8pPr marL="3199440" indent="0">
              <a:buNone/>
              <a:defRPr sz="1600">
                <a:solidFill>
                  <a:schemeClr val="tx1">
                    <a:tint val="75000"/>
                  </a:schemeClr>
                </a:solidFill>
              </a:defRPr>
            </a:lvl8pPr>
            <a:lvl9pPr marL="3656503" indent="0">
              <a:buNone/>
              <a:defRPr sz="1600">
                <a:solidFill>
                  <a:schemeClr val="tx1">
                    <a:tint val="75000"/>
                  </a:schemeClr>
                </a:solidFill>
              </a:defRPr>
            </a:lvl9pPr>
          </a:lstStyle>
          <a:p>
            <a:pPr lvl="0"/>
            <a:r>
              <a:rPr lang="pt-BR"/>
              <a:t>Editar estilos de texto Mestre</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6555605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3_Title 1">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5F67FE-B898-A848-A17B-83BCC0956660}"/>
              </a:ext>
            </a:extLst>
          </p:cNvPr>
          <p:cNvSpPr/>
          <p:nvPr userDrawn="1"/>
        </p:nvSpPr>
        <p:spPr>
          <a:xfrm>
            <a:off x="0" y="0"/>
            <a:ext cx="12188825" cy="6858000"/>
          </a:xfrm>
          <a:prstGeom prst="rect">
            <a:avLst/>
          </a:prstGeom>
          <a:solidFill>
            <a:srgbClr val="D5E9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A6DCD48-9B13-9A40-AF33-34EFC214AD2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248" y="-753668"/>
            <a:ext cx="7554950" cy="5289651"/>
          </a:xfrm>
          <a:prstGeom prst="rect">
            <a:avLst/>
          </a:prstGeom>
        </p:spPr>
      </p:pic>
      <p:sp>
        <p:nvSpPr>
          <p:cNvPr id="9" name="Rectangle 8">
            <a:extLst>
              <a:ext uri="{FF2B5EF4-FFF2-40B4-BE49-F238E27FC236}">
                <a16:creationId xmlns:a16="http://schemas.microsoft.com/office/drawing/2014/main" id="{EDBDCC10-5B59-FF46-B38C-21BEE6324D54}"/>
              </a:ext>
            </a:extLst>
          </p:cNvPr>
          <p:cNvSpPr/>
          <p:nvPr userDrawn="1"/>
        </p:nvSpPr>
        <p:spPr>
          <a:xfrm>
            <a:off x="0" y="3220277"/>
            <a:ext cx="12188825" cy="3120887"/>
          </a:xfrm>
          <a:prstGeom prst="rect">
            <a:avLst/>
          </a:prstGeom>
          <a:solidFill>
            <a:srgbClr val="3B2C5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9">
            <a:extLst>
              <a:ext uri="{FF2B5EF4-FFF2-40B4-BE49-F238E27FC236}">
                <a16:creationId xmlns:a16="http://schemas.microsoft.com/office/drawing/2014/main" id="{6B780D05-1F64-C347-99C0-8FF9E06B167F}"/>
              </a:ext>
            </a:extLst>
          </p:cNvPr>
          <p:cNvSpPr>
            <a:spLocks noGrp="1"/>
          </p:cNvSpPr>
          <p:nvPr>
            <p:ph type="ctrTitle" hasCustomPrompt="1"/>
          </p:nvPr>
        </p:nvSpPr>
        <p:spPr>
          <a:xfrm>
            <a:off x="437236" y="3790370"/>
            <a:ext cx="11334387" cy="1241529"/>
          </a:xfrm>
          <a:prstGeom prst="rect">
            <a:avLst/>
          </a:prstGeom>
        </p:spPr>
        <p:txBody>
          <a:bodyPr anchor="b" anchorCtr="0">
            <a:normAutofit/>
          </a:bodyPr>
          <a:lstStyle>
            <a:lvl1pPr algn="l">
              <a:defRPr sz="4000" cap="none" baseline="0">
                <a:solidFill>
                  <a:schemeClr val="bg1"/>
                </a:solidFill>
              </a:defRPr>
            </a:lvl1pPr>
          </a:lstStyle>
          <a:p>
            <a:pPr fontAlgn="auto">
              <a:spcAft>
                <a:spcPts val="0"/>
              </a:spcAft>
              <a:defRPr/>
            </a:pPr>
            <a:r>
              <a:rPr lang="en-US" dirty="0">
                <a:ea typeface="+mj-ea"/>
              </a:rPr>
              <a:t>Click to edit title</a:t>
            </a:r>
          </a:p>
        </p:txBody>
      </p:sp>
      <p:sp>
        <p:nvSpPr>
          <p:cNvPr id="5" name="Text Placeholder 2">
            <a:extLst>
              <a:ext uri="{FF2B5EF4-FFF2-40B4-BE49-F238E27FC236}">
                <a16:creationId xmlns:a16="http://schemas.microsoft.com/office/drawing/2014/main" id="{E232716E-B3C1-E146-936E-F8F02C6F456F}"/>
              </a:ext>
            </a:extLst>
          </p:cNvPr>
          <p:cNvSpPr>
            <a:spLocks noGrp="1"/>
          </p:cNvSpPr>
          <p:nvPr>
            <p:ph type="body" sz="quarter" idx="20" hasCustomPrompt="1"/>
          </p:nvPr>
        </p:nvSpPr>
        <p:spPr>
          <a:xfrm>
            <a:off x="427219" y="5143459"/>
            <a:ext cx="11344404" cy="913598"/>
          </a:xfrm>
        </p:spPr>
        <p:txBody>
          <a:bodyPr>
            <a:normAutofit/>
          </a:bodyPr>
          <a:lstStyle>
            <a:lvl1pPr marL="0" indent="0" algn="l">
              <a:buNone/>
              <a:defRPr sz="2800" baseline="0">
                <a:solidFill>
                  <a:srgbClr val="50A87E"/>
                </a:solidFill>
              </a:defRPr>
            </a:lvl1pPr>
          </a:lstStyle>
          <a:p>
            <a:pPr lvl="0"/>
            <a:r>
              <a:rPr lang="en-US" dirty="0"/>
              <a:t>Click to edit subtitle</a:t>
            </a:r>
          </a:p>
        </p:txBody>
      </p:sp>
      <p:sp>
        <p:nvSpPr>
          <p:cNvPr id="21" name="Title 16">
            <a:extLst>
              <a:ext uri="{FF2B5EF4-FFF2-40B4-BE49-F238E27FC236}">
                <a16:creationId xmlns:a16="http://schemas.microsoft.com/office/drawing/2014/main" id="{8F2862D1-3310-0A46-BC3D-5BA7600224A2}"/>
              </a:ext>
            </a:extLst>
          </p:cNvPr>
          <p:cNvSpPr txBox="1">
            <a:spLocks/>
          </p:cNvSpPr>
          <p:nvPr userDrawn="1"/>
        </p:nvSpPr>
        <p:spPr>
          <a:xfrm>
            <a:off x="5883965" y="491546"/>
            <a:ext cx="5702553" cy="1241529"/>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a:lstStyle>
          <a:p>
            <a:pPr algn="r"/>
            <a:r>
              <a:rPr lang="en-US" sz="4000" dirty="0"/>
              <a:t>2019 Nurture and Retention Summit</a:t>
            </a:r>
          </a:p>
        </p:txBody>
      </p:sp>
      <p:sp>
        <p:nvSpPr>
          <p:cNvPr id="10" name="Rectangle 9">
            <a:extLst>
              <a:ext uri="{FF2B5EF4-FFF2-40B4-BE49-F238E27FC236}">
                <a16:creationId xmlns:a16="http://schemas.microsoft.com/office/drawing/2014/main" id="{84DA3736-C25A-3447-9BC5-4BE6B67210FB}"/>
              </a:ext>
            </a:extLst>
          </p:cNvPr>
          <p:cNvSpPr/>
          <p:nvPr userDrawn="1"/>
        </p:nvSpPr>
        <p:spPr>
          <a:xfrm>
            <a:off x="7206769" y="1833718"/>
            <a:ext cx="4379750" cy="1200329"/>
          </a:xfrm>
          <a:prstGeom prst="rect">
            <a:avLst/>
          </a:prstGeom>
        </p:spPr>
        <p:txBody>
          <a:bodyPr wrap="square">
            <a:spAutoFit/>
          </a:bodyPr>
          <a:lstStyle/>
          <a:p>
            <a:pPr algn="r"/>
            <a:r>
              <a:rPr lang="en-US" sz="3600" dirty="0">
                <a:solidFill>
                  <a:srgbClr val="50A87E"/>
                </a:solidFill>
                <a:latin typeface="Proxima Nova" panose="02000506030000020004" pitchFamily="2" charset="0"/>
              </a:rPr>
              <a:t>Discipling, Nurturing, and Reclaiming</a:t>
            </a:r>
          </a:p>
        </p:txBody>
      </p:sp>
    </p:spTree>
    <p:extLst>
      <p:ext uri="{BB962C8B-B14F-4D97-AF65-F5344CB8AC3E}">
        <p14:creationId xmlns:p14="http://schemas.microsoft.com/office/powerpoint/2010/main" val="3685481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Conteúdo 2"/>
          <p:cNvSpPr>
            <a:spLocks noGrp="1"/>
          </p:cNvSpPr>
          <p:nvPr>
            <p:ph sz="half" idx="1"/>
          </p:nvPr>
        </p:nvSpPr>
        <p:spPr>
          <a:xfrm>
            <a:off x="837982" y="1825625"/>
            <a:ext cx="5180251"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p:cNvSpPr>
            <a:spLocks noGrp="1"/>
          </p:cNvSpPr>
          <p:nvPr>
            <p:ph sz="half" idx="2"/>
          </p:nvPr>
        </p:nvSpPr>
        <p:spPr>
          <a:xfrm>
            <a:off x="6170592" y="1825625"/>
            <a:ext cx="5180251"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07/04/2019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348403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569" y="365126"/>
            <a:ext cx="10512862" cy="1325563"/>
          </a:xfrm>
        </p:spPr>
        <p:txBody>
          <a:bodyPr/>
          <a:lstStyle/>
          <a:p>
            <a:r>
              <a:rPr lang="pt-BR"/>
              <a:t>Clique para editar o título mestre</a:t>
            </a:r>
          </a:p>
        </p:txBody>
      </p:sp>
      <p:sp>
        <p:nvSpPr>
          <p:cNvPr id="3" name="Espaço Reservado para Texto 2"/>
          <p:cNvSpPr>
            <a:spLocks noGrp="1"/>
          </p:cNvSpPr>
          <p:nvPr>
            <p:ph type="body" idx="1"/>
          </p:nvPr>
        </p:nvSpPr>
        <p:spPr>
          <a:xfrm>
            <a:off x="839570" y="1681163"/>
            <a:ext cx="5156444"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pt-BR"/>
              <a:t>Editar estilos de texto Mestre</a:t>
            </a:r>
          </a:p>
        </p:txBody>
      </p:sp>
      <p:sp>
        <p:nvSpPr>
          <p:cNvPr id="4" name="Espaço Reservado para Conteúdo 3"/>
          <p:cNvSpPr>
            <a:spLocks noGrp="1"/>
          </p:cNvSpPr>
          <p:nvPr>
            <p:ph sz="half" idx="2"/>
          </p:nvPr>
        </p:nvSpPr>
        <p:spPr>
          <a:xfrm>
            <a:off x="839570" y="2505075"/>
            <a:ext cx="5156444"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p:cNvSpPr>
            <a:spLocks noGrp="1"/>
          </p:cNvSpPr>
          <p:nvPr>
            <p:ph type="body" sz="quarter" idx="3"/>
          </p:nvPr>
        </p:nvSpPr>
        <p:spPr>
          <a:xfrm>
            <a:off x="6170593" y="1681163"/>
            <a:ext cx="5181838" cy="823912"/>
          </a:xfrm>
        </p:spPr>
        <p:txBody>
          <a:bodyPr anchor="b"/>
          <a:lstStyle>
            <a:lvl1pPr marL="0" indent="0">
              <a:buNone/>
              <a:defRPr sz="2399" b="1"/>
            </a:lvl1pPr>
            <a:lvl2pPr marL="457063" indent="0">
              <a:buNone/>
              <a:defRPr sz="1999" b="1"/>
            </a:lvl2pPr>
            <a:lvl3pPr marL="914126" indent="0">
              <a:buNone/>
              <a:defRPr sz="1799" b="1"/>
            </a:lvl3pPr>
            <a:lvl4pPr marL="1371189" indent="0">
              <a:buNone/>
              <a:defRPr sz="1600" b="1"/>
            </a:lvl4pPr>
            <a:lvl5pPr marL="1828251" indent="0">
              <a:buNone/>
              <a:defRPr sz="1600" b="1"/>
            </a:lvl5pPr>
            <a:lvl6pPr marL="2285314" indent="0">
              <a:buNone/>
              <a:defRPr sz="1600" b="1"/>
            </a:lvl6pPr>
            <a:lvl7pPr marL="2742377" indent="0">
              <a:buNone/>
              <a:defRPr sz="1600" b="1"/>
            </a:lvl7pPr>
            <a:lvl8pPr marL="3199440" indent="0">
              <a:buNone/>
              <a:defRPr sz="1600" b="1"/>
            </a:lvl8pPr>
            <a:lvl9pPr marL="3656503" indent="0">
              <a:buNone/>
              <a:defRPr sz="1600" b="1"/>
            </a:lvl9pPr>
          </a:lstStyle>
          <a:p>
            <a:pPr lvl="0"/>
            <a:r>
              <a:rPr lang="pt-BR"/>
              <a:t>Editar estilos de texto Mestre</a:t>
            </a:r>
          </a:p>
        </p:txBody>
      </p:sp>
      <p:sp>
        <p:nvSpPr>
          <p:cNvPr id="6" name="Espaço Reservado para Conteúdo 5"/>
          <p:cNvSpPr>
            <a:spLocks noGrp="1"/>
          </p:cNvSpPr>
          <p:nvPr>
            <p:ph sz="quarter" idx="4"/>
          </p:nvPr>
        </p:nvSpPr>
        <p:spPr>
          <a:xfrm>
            <a:off x="6170593" y="2505075"/>
            <a:ext cx="518183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p:cNvSpPr>
            <a:spLocks noGrp="1"/>
          </p:cNvSpPr>
          <p:nvPr>
            <p:ph type="dt" sz="half" idx="10"/>
          </p:nvPr>
        </p:nvSpPr>
        <p:spPr/>
        <p:txBody>
          <a:bodyPr/>
          <a:lstStyle/>
          <a:p>
            <a:fld id="{BE6040B6-FD2A-4BA7-B261-073C7FD15D65}" type="datetimeFigureOut">
              <a:rPr lang="pt-BR" smtClean="0"/>
              <a:t>07/04/2019</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9563646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Data 2"/>
          <p:cNvSpPr>
            <a:spLocks noGrp="1"/>
          </p:cNvSpPr>
          <p:nvPr>
            <p:ph type="dt" sz="half" idx="10"/>
          </p:nvPr>
        </p:nvSpPr>
        <p:spPr/>
        <p:txBody>
          <a:bodyPr/>
          <a:lstStyle/>
          <a:p>
            <a:fld id="{BE6040B6-FD2A-4BA7-B261-073C7FD15D65}" type="datetimeFigureOut">
              <a:rPr lang="pt-BR" smtClean="0"/>
              <a:t>07/04/2019</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19945907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BE6040B6-FD2A-4BA7-B261-073C7FD15D65}" type="datetimeFigureOut">
              <a:rPr lang="pt-BR" smtClean="0"/>
              <a:t>07/04/2019</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2995705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570" y="457200"/>
            <a:ext cx="3931213" cy="1600200"/>
          </a:xfrm>
        </p:spPr>
        <p:txBody>
          <a:bodyPr anchor="b"/>
          <a:lstStyle>
            <a:lvl1pPr>
              <a:defRPr sz="3199"/>
            </a:lvl1pPr>
          </a:lstStyle>
          <a:p>
            <a:r>
              <a:rPr lang="pt-BR"/>
              <a:t>Clique para editar o título mestre</a:t>
            </a:r>
          </a:p>
        </p:txBody>
      </p:sp>
      <p:sp>
        <p:nvSpPr>
          <p:cNvPr id="3" name="Espaço Reservado para Conteúdo 2"/>
          <p:cNvSpPr>
            <a:spLocks noGrp="1"/>
          </p:cNvSpPr>
          <p:nvPr>
            <p:ph idx="1"/>
          </p:nvPr>
        </p:nvSpPr>
        <p:spPr>
          <a:xfrm>
            <a:off x="5181838" y="987426"/>
            <a:ext cx="6170593" cy="4873625"/>
          </a:xfrm>
        </p:spPr>
        <p:txBody>
          <a:bodyPr/>
          <a:lstStyle>
            <a:lvl1pPr>
              <a:defRPr sz="3199"/>
            </a:lvl1pPr>
            <a:lvl2pPr>
              <a:defRPr sz="2799"/>
            </a:lvl2pPr>
            <a:lvl3pPr>
              <a:defRPr sz="2399"/>
            </a:lvl3pPr>
            <a:lvl4pPr>
              <a:defRPr sz="1999"/>
            </a:lvl4pPr>
            <a:lvl5pPr>
              <a:defRPr sz="1999"/>
            </a:lvl5pPr>
            <a:lvl6pPr>
              <a:defRPr sz="1999"/>
            </a:lvl6pPr>
            <a:lvl7pPr>
              <a:defRPr sz="1999"/>
            </a:lvl7pPr>
            <a:lvl8pPr>
              <a:defRPr sz="1999"/>
            </a:lvl8pPr>
            <a:lvl9pPr>
              <a:defRPr sz="1999"/>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07/04/2019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5284879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570" y="457200"/>
            <a:ext cx="3931213" cy="1600200"/>
          </a:xfrm>
        </p:spPr>
        <p:txBody>
          <a:bodyPr anchor="b"/>
          <a:lstStyle>
            <a:lvl1pPr>
              <a:defRPr sz="3199"/>
            </a:lvl1pPr>
          </a:lstStyle>
          <a:p>
            <a:r>
              <a:rPr lang="pt-BR"/>
              <a:t>Clique para editar o título mestre</a:t>
            </a:r>
          </a:p>
        </p:txBody>
      </p:sp>
      <p:sp>
        <p:nvSpPr>
          <p:cNvPr id="3" name="Espaço Reservado para Imagem 2"/>
          <p:cNvSpPr>
            <a:spLocks noGrp="1"/>
          </p:cNvSpPr>
          <p:nvPr>
            <p:ph type="pic" idx="1"/>
          </p:nvPr>
        </p:nvSpPr>
        <p:spPr>
          <a:xfrm>
            <a:off x="5181838" y="987426"/>
            <a:ext cx="6170593" cy="4873625"/>
          </a:xfrm>
        </p:spPr>
        <p:txBody>
          <a:bodyPr/>
          <a:lstStyle>
            <a:lvl1pPr marL="0" indent="0">
              <a:buNone/>
              <a:defRPr sz="3199"/>
            </a:lvl1pPr>
            <a:lvl2pPr marL="457063" indent="0">
              <a:buNone/>
              <a:defRPr sz="2799"/>
            </a:lvl2pPr>
            <a:lvl3pPr marL="914126" indent="0">
              <a:buNone/>
              <a:defRPr sz="2399"/>
            </a:lvl3pPr>
            <a:lvl4pPr marL="1371189" indent="0">
              <a:buNone/>
              <a:defRPr sz="1999"/>
            </a:lvl4pPr>
            <a:lvl5pPr marL="1828251" indent="0">
              <a:buNone/>
              <a:defRPr sz="1999"/>
            </a:lvl5pPr>
            <a:lvl6pPr marL="2285314" indent="0">
              <a:buNone/>
              <a:defRPr sz="1999"/>
            </a:lvl6pPr>
            <a:lvl7pPr marL="2742377" indent="0">
              <a:buNone/>
              <a:defRPr sz="1999"/>
            </a:lvl7pPr>
            <a:lvl8pPr marL="3199440" indent="0">
              <a:buNone/>
              <a:defRPr sz="1999"/>
            </a:lvl8pPr>
            <a:lvl9pPr marL="3656503" indent="0">
              <a:buNone/>
              <a:defRPr sz="1999"/>
            </a:lvl9pPr>
          </a:lstStyle>
          <a:p>
            <a:endParaRPr lang="pt-BR"/>
          </a:p>
        </p:txBody>
      </p:sp>
      <p:sp>
        <p:nvSpPr>
          <p:cNvPr id="4" name="Espaço Reservado para Texto 3"/>
          <p:cNvSpPr>
            <a:spLocks noGrp="1"/>
          </p:cNvSpPr>
          <p:nvPr>
            <p:ph type="body" sz="half" idx="2"/>
          </p:nvPr>
        </p:nvSpPr>
        <p:spPr>
          <a:xfrm>
            <a:off x="839570" y="2057400"/>
            <a:ext cx="3931213" cy="3811588"/>
          </a:xfrm>
        </p:spPr>
        <p:txBody>
          <a:bodyPr/>
          <a:lstStyle>
            <a:lvl1pPr marL="0" indent="0">
              <a:buNone/>
              <a:defRPr sz="16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pt-BR"/>
              <a:t>Editar estilos de texto Mestre</a:t>
            </a:r>
          </a:p>
        </p:txBody>
      </p:sp>
      <p:sp>
        <p:nvSpPr>
          <p:cNvPr id="5" name="Espaço Reservado para Data 4"/>
          <p:cNvSpPr>
            <a:spLocks noGrp="1"/>
          </p:cNvSpPr>
          <p:nvPr>
            <p:ph type="dt" sz="half" idx="10"/>
          </p:nvPr>
        </p:nvSpPr>
        <p:spPr/>
        <p:txBody>
          <a:bodyPr/>
          <a:lstStyle/>
          <a:p>
            <a:fld id="{BE6040B6-FD2A-4BA7-B261-073C7FD15D65}" type="datetimeFigureOut">
              <a:rPr lang="pt-BR" smtClean="0"/>
              <a:t>07/04/2019</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32688261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t>Clique para editar o título mestre</a:t>
            </a:r>
          </a:p>
        </p:txBody>
      </p:sp>
      <p:sp>
        <p:nvSpPr>
          <p:cNvPr id="3" name="Espaço Reservado para Texto Vertical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6031836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2628" y="365125"/>
            <a:ext cx="2628215" cy="5811838"/>
          </a:xfrm>
        </p:spPr>
        <p:txBody>
          <a:bodyPr vert="eaVert"/>
          <a:lstStyle/>
          <a:p>
            <a:r>
              <a:rPr lang="pt-BR"/>
              <a:t>Clique para editar o título mestre</a:t>
            </a:r>
          </a:p>
        </p:txBody>
      </p:sp>
      <p:sp>
        <p:nvSpPr>
          <p:cNvPr id="3" name="Espaço Reservado para Texto Vertical 2"/>
          <p:cNvSpPr>
            <a:spLocks noGrp="1"/>
          </p:cNvSpPr>
          <p:nvPr>
            <p:ph type="body" orient="vert" idx="1"/>
          </p:nvPr>
        </p:nvSpPr>
        <p:spPr>
          <a:xfrm>
            <a:off x="837982" y="365125"/>
            <a:ext cx="7732286"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10"/>
          </p:nvPr>
        </p:nvSpPr>
        <p:spPr/>
        <p:txBody>
          <a:body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6716D81E-C3BA-482A-B01C-A7B1EF40A734}" type="slidenum">
              <a:rPr lang="pt-BR" smtClean="0"/>
              <a:t>‹#›</a:t>
            </a:fld>
            <a:endParaRPr lang="pt-BR"/>
          </a:p>
        </p:txBody>
      </p:sp>
    </p:spTree>
    <p:extLst>
      <p:ext uri="{BB962C8B-B14F-4D97-AF65-F5344CB8AC3E}">
        <p14:creationId xmlns:p14="http://schemas.microsoft.com/office/powerpoint/2010/main" val="41106501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 Desig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145A8-E79D-2346-B80E-520E234538DC}"/>
              </a:ext>
            </a:extLst>
          </p:cNvPr>
          <p:cNvSpPr/>
          <p:nvPr userDrawn="1"/>
        </p:nvSpPr>
        <p:spPr>
          <a:xfrm>
            <a:off x="0" y="0"/>
            <a:ext cx="12188825" cy="6858000"/>
          </a:xfrm>
          <a:prstGeom prst="rect">
            <a:avLst/>
          </a:prstGeom>
          <a:solidFill>
            <a:srgbClr val="D5E9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7862C3CF-748B-7B4B-A058-D22B8B543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95974" y="5857100"/>
            <a:ext cx="989727" cy="989727"/>
          </a:xfrm>
          <a:prstGeom prst="rect">
            <a:avLst/>
          </a:prstGeom>
        </p:spPr>
      </p:pic>
      <p:sp>
        <p:nvSpPr>
          <p:cNvPr id="12" name="Title 16">
            <a:extLst>
              <a:ext uri="{FF2B5EF4-FFF2-40B4-BE49-F238E27FC236}">
                <a16:creationId xmlns:a16="http://schemas.microsoft.com/office/drawing/2014/main" id="{C8F1D3AF-43DC-3E4F-80AB-1050D9832EB7}"/>
              </a:ext>
            </a:extLst>
          </p:cNvPr>
          <p:cNvSpPr txBox="1">
            <a:spLocks/>
          </p:cNvSpPr>
          <p:nvPr userDrawn="1"/>
        </p:nvSpPr>
        <p:spPr>
          <a:xfrm>
            <a:off x="4253648" y="2187471"/>
            <a:ext cx="6775979" cy="1241529"/>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a:lstStyle>
          <a:p>
            <a:pPr algn="r"/>
            <a:r>
              <a:rPr lang="en-US" sz="5400" dirty="0"/>
              <a:t>2019 Nurture and Retention Summit</a:t>
            </a:r>
          </a:p>
        </p:txBody>
      </p:sp>
      <p:sp>
        <p:nvSpPr>
          <p:cNvPr id="13" name="Rectangle 12">
            <a:extLst>
              <a:ext uri="{FF2B5EF4-FFF2-40B4-BE49-F238E27FC236}">
                <a16:creationId xmlns:a16="http://schemas.microsoft.com/office/drawing/2014/main" id="{621F7447-D6DD-5447-AC9F-2271A24679FA}"/>
              </a:ext>
            </a:extLst>
          </p:cNvPr>
          <p:cNvSpPr/>
          <p:nvPr userDrawn="1"/>
        </p:nvSpPr>
        <p:spPr>
          <a:xfrm>
            <a:off x="4253648" y="3529643"/>
            <a:ext cx="6775980" cy="1569660"/>
          </a:xfrm>
          <a:prstGeom prst="rect">
            <a:avLst/>
          </a:prstGeom>
        </p:spPr>
        <p:txBody>
          <a:bodyPr wrap="square">
            <a:spAutoFit/>
          </a:bodyPr>
          <a:lstStyle/>
          <a:p>
            <a:pPr algn="r"/>
            <a:r>
              <a:rPr lang="en-US" sz="4800" dirty="0">
                <a:solidFill>
                  <a:srgbClr val="50A87E"/>
                </a:solidFill>
                <a:latin typeface="Proxima Nova" panose="02000506030000020004" pitchFamily="2" charset="0"/>
              </a:rPr>
              <a:t>Discipling, Nurturing, and Reclaiming</a:t>
            </a:r>
          </a:p>
        </p:txBody>
      </p:sp>
    </p:spTree>
    <p:extLst>
      <p:ext uri="{BB962C8B-B14F-4D97-AF65-F5344CB8AC3E}">
        <p14:creationId xmlns:p14="http://schemas.microsoft.com/office/powerpoint/2010/main" val="231538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le - Design 2">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4D145A8-E79D-2346-B80E-520E234538DC}"/>
              </a:ext>
            </a:extLst>
          </p:cNvPr>
          <p:cNvSpPr/>
          <p:nvPr userDrawn="1"/>
        </p:nvSpPr>
        <p:spPr>
          <a:xfrm>
            <a:off x="0" y="0"/>
            <a:ext cx="12188825" cy="6858000"/>
          </a:xfrm>
          <a:prstGeom prst="rect">
            <a:avLst/>
          </a:prstGeom>
          <a:solidFill>
            <a:srgbClr val="D5E9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Graphic 15">
            <a:extLst>
              <a:ext uri="{FF2B5EF4-FFF2-40B4-BE49-F238E27FC236}">
                <a16:creationId xmlns:a16="http://schemas.microsoft.com/office/drawing/2014/main" id="{7862C3CF-748B-7B4B-A058-D22B8B54313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1029627" y="5857100"/>
            <a:ext cx="989727" cy="989727"/>
          </a:xfrm>
          <a:prstGeom prst="rect">
            <a:avLst/>
          </a:prstGeom>
        </p:spPr>
      </p:pic>
      <p:sp>
        <p:nvSpPr>
          <p:cNvPr id="7" name="Title 16">
            <a:extLst>
              <a:ext uri="{FF2B5EF4-FFF2-40B4-BE49-F238E27FC236}">
                <a16:creationId xmlns:a16="http://schemas.microsoft.com/office/drawing/2014/main" id="{8F38C619-ABAD-E74D-9886-6989369A2D16}"/>
              </a:ext>
            </a:extLst>
          </p:cNvPr>
          <p:cNvSpPr txBox="1">
            <a:spLocks/>
          </p:cNvSpPr>
          <p:nvPr userDrawn="1"/>
        </p:nvSpPr>
        <p:spPr>
          <a:xfrm>
            <a:off x="1172817" y="2187471"/>
            <a:ext cx="6775979" cy="1241529"/>
          </a:xfrm>
          <a:prstGeom prst="rect">
            <a:avLst/>
          </a:prstGeom>
        </p:spPr>
        <p:txBody>
          <a:bodyPr vert="horz" lIns="91440" tIns="45720" rIns="91440" bIns="45720" rtlCol="0" anchor="b" anchorCtr="0">
            <a:noAutofit/>
          </a:bodyPr>
          <a:lst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a:lstStyle>
          <a:p>
            <a:pPr algn="l"/>
            <a:r>
              <a:rPr lang="en-US" sz="5400" dirty="0"/>
              <a:t>2019 Nurture and Retention Summit</a:t>
            </a:r>
          </a:p>
        </p:txBody>
      </p:sp>
      <p:sp>
        <p:nvSpPr>
          <p:cNvPr id="9" name="Rectangle 8">
            <a:extLst>
              <a:ext uri="{FF2B5EF4-FFF2-40B4-BE49-F238E27FC236}">
                <a16:creationId xmlns:a16="http://schemas.microsoft.com/office/drawing/2014/main" id="{EE1DE1BA-7554-E54D-A8D1-1D1396AF0995}"/>
              </a:ext>
            </a:extLst>
          </p:cNvPr>
          <p:cNvSpPr/>
          <p:nvPr userDrawn="1"/>
        </p:nvSpPr>
        <p:spPr>
          <a:xfrm>
            <a:off x="1172817" y="3529643"/>
            <a:ext cx="6775980" cy="1569660"/>
          </a:xfrm>
          <a:prstGeom prst="rect">
            <a:avLst/>
          </a:prstGeom>
        </p:spPr>
        <p:txBody>
          <a:bodyPr wrap="square">
            <a:spAutoFit/>
          </a:bodyPr>
          <a:lstStyle/>
          <a:p>
            <a:pPr algn="l"/>
            <a:r>
              <a:rPr lang="en-US" sz="4800" dirty="0">
                <a:solidFill>
                  <a:srgbClr val="50A87E"/>
                </a:solidFill>
                <a:latin typeface="Proxima Nova" panose="02000506030000020004" pitchFamily="2" charset="0"/>
              </a:rPr>
              <a:t>Discipling, Nurturing, and Reclaiming</a:t>
            </a:r>
          </a:p>
        </p:txBody>
      </p:sp>
    </p:spTree>
    <p:extLst>
      <p:ext uri="{BB962C8B-B14F-4D97-AF65-F5344CB8AC3E}">
        <p14:creationId xmlns:p14="http://schemas.microsoft.com/office/powerpoint/2010/main" val="149591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 Clean">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6D3602-2AA5-9D41-A9D5-C69E2EA7D154}"/>
              </a:ext>
            </a:extLst>
          </p:cNvPr>
          <p:cNvSpPr/>
          <p:nvPr userDrawn="1"/>
        </p:nvSpPr>
        <p:spPr>
          <a:xfrm>
            <a:off x="0" y="0"/>
            <a:ext cx="12188825" cy="6858000"/>
          </a:xfrm>
          <a:prstGeom prst="rect">
            <a:avLst/>
          </a:prstGeom>
          <a:solidFill>
            <a:srgbClr val="D5E9F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9">
            <a:extLst>
              <a:ext uri="{FF2B5EF4-FFF2-40B4-BE49-F238E27FC236}">
                <a16:creationId xmlns:a16="http://schemas.microsoft.com/office/drawing/2014/main" id="{E80AF79A-E6CA-884E-B59B-87FFE4C6EA4B}"/>
              </a:ext>
            </a:extLst>
          </p:cNvPr>
          <p:cNvSpPr>
            <a:spLocks noGrp="1"/>
          </p:cNvSpPr>
          <p:nvPr>
            <p:ph type="ctrTitle" hasCustomPrompt="1"/>
          </p:nvPr>
        </p:nvSpPr>
        <p:spPr>
          <a:xfrm>
            <a:off x="400413" y="1373797"/>
            <a:ext cx="11334387" cy="1241529"/>
          </a:xfrm>
          <a:prstGeom prst="rect">
            <a:avLst/>
          </a:prstGeom>
        </p:spPr>
        <p:txBody>
          <a:bodyPr anchor="b" anchorCtr="0">
            <a:normAutofit/>
          </a:bodyPr>
          <a:lstStyle>
            <a:lvl1pPr algn="ctr">
              <a:defRPr sz="4000" cap="none" baseline="0">
                <a:solidFill>
                  <a:srgbClr val="3B2C5C"/>
                </a:solidFill>
              </a:defRPr>
            </a:lvl1pPr>
          </a:lstStyle>
          <a:p>
            <a:pPr fontAlgn="auto">
              <a:spcAft>
                <a:spcPts val="0"/>
              </a:spcAft>
              <a:defRPr/>
            </a:pPr>
            <a:r>
              <a:rPr lang="en-US" dirty="0">
                <a:ea typeface="+mj-ea"/>
              </a:rPr>
              <a:t>Click to edit title</a:t>
            </a:r>
          </a:p>
        </p:txBody>
      </p:sp>
      <p:sp>
        <p:nvSpPr>
          <p:cNvPr id="16" name="Text Placeholder 2">
            <a:extLst>
              <a:ext uri="{FF2B5EF4-FFF2-40B4-BE49-F238E27FC236}">
                <a16:creationId xmlns:a16="http://schemas.microsoft.com/office/drawing/2014/main" id="{CF3846E6-B54B-AA49-BCA0-AAEE4B329270}"/>
              </a:ext>
            </a:extLst>
          </p:cNvPr>
          <p:cNvSpPr>
            <a:spLocks noGrp="1"/>
          </p:cNvSpPr>
          <p:nvPr>
            <p:ph type="body" sz="quarter" idx="20" hasCustomPrompt="1"/>
          </p:nvPr>
        </p:nvSpPr>
        <p:spPr>
          <a:xfrm>
            <a:off x="400413" y="2745235"/>
            <a:ext cx="11334387" cy="913598"/>
          </a:xfrm>
        </p:spPr>
        <p:txBody>
          <a:bodyPr>
            <a:normAutofit/>
          </a:bodyPr>
          <a:lstStyle>
            <a:lvl1pPr marL="0" indent="0" algn="ctr">
              <a:buNone/>
              <a:defRPr sz="2800" baseline="0">
                <a:solidFill>
                  <a:srgbClr val="50A87E"/>
                </a:solidFill>
              </a:defRPr>
            </a:lvl1pPr>
          </a:lstStyle>
          <a:p>
            <a:pPr lvl="0"/>
            <a:r>
              <a:rPr lang="en-US" dirty="0"/>
              <a:t>Click to edit subtitle</a:t>
            </a:r>
          </a:p>
        </p:txBody>
      </p:sp>
      <p:pic>
        <p:nvPicPr>
          <p:cNvPr id="10" name="Graphic 9">
            <a:extLst>
              <a:ext uri="{FF2B5EF4-FFF2-40B4-BE49-F238E27FC236}">
                <a16:creationId xmlns:a16="http://schemas.microsoft.com/office/drawing/2014/main" id="{A202D8D5-E325-0046-B176-49425FA9AF6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454728" y="5366656"/>
            <a:ext cx="3279367" cy="877673"/>
          </a:xfrm>
          <a:prstGeom prst="rect">
            <a:avLst/>
          </a:prstGeom>
        </p:spPr>
      </p:pic>
    </p:spTree>
    <p:extLst>
      <p:ext uri="{BB962C8B-B14F-4D97-AF65-F5344CB8AC3E}">
        <p14:creationId xmlns:p14="http://schemas.microsoft.com/office/powerpoint/2010/main" val="140892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231" y="1349829"/>
            <a:ext cx="11624364" cy="449438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9">
            <a:extLst>
              <a:ext uri="{FF2B5EF4-FFF2-40B4-BE49-F238E27FC236}">
                <a16:creationId xmlns:a16="http://schemas.microsoft.com/office/drawing/2014/main" id="{A6277B38-420B-FC4C-BC27-3ADFC846B574}"/>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384643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 Centere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2231" y="1349829"/>
            <a:ext cx="11624364" cy="4547388"/>
          </a:xfrm>
        </p:spPr>
        <p:txBody>
          <a:bodyPr/>
          <a:lstStyle>
            <a:lvl1pPr algn="ctr">
              <a:defRPr/>
            </a:lvl1pPr>
            <a:lvl2pPr algn="ctr">
              <a:defRPr/>
            </a:lvl2pPr>
            <a:lvl3pPr algn="ctr">
              <a:defRPr/>
            </a:lvl3pPr>
            <a:lvl4pPr algn="ctr">
              <a:defRPr/>
            </a:lvl4pPr>
            <a:lvl5pPr algn="ct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9">
            <a:extLst>
              <a:ext uri="{FF2B5EF4-FFF2-40B4-BE49-F238E27FC236}">
                <a16:creationId xmlns:a16="http://schemas.microsoft.com/office/drawing/2014/main" id="{A6277B38-420B-FC4C-BC27-3ADFC846B574}"/>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444537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with Subtitle Only">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BA4AFC2B-58BF-3B4D-A6D9-C21E67BDC048}"/>
              </a:ext>
            </a:extLst>
          </p:cNvPr>
          <p:cNvSpPr>
            <a:spLocks noGrp="1"/>
          </p:cNvSpPr>
          <p:nvPr>
            <p:ph type="body" sz="quarter" idx="13" hasCustomPrompt="1"/>
          </p:nvPr>
        </p:nvSpPr>
        <p:spPr>
          <a:xfrm>
            <a:off x="282575" y="1349828"/>
            <a:ext cx="11623675" cy="468086"/>
          </a:xfrm>
        </p:spPr>
        <p:txBody>
          <a:bodyPr tIns="0" bIns="18288"/>
          <a:lstStyle>
            <a:lvl1pPr marL="0" indent="0" algn="l">
              <a:buNone/>
              <a:defRPr b="1">
                <a:solidFill>
                  <a:schemeClr val="tx2"/>
                </a:solidFill>
              </a:defRPr>
            </a:lvl1pPr>
          </a:lstStyle>
          <a:p>
            <a:pPr lvl="0"/>
            <a:r>
              <a:rPr lang="en-US"/>
              <a:t>Subtitle</a:t>
            </a:r>
          </a:p>
        </p:txBody>
      </p:sp>
      <p:sp>
        <p:nvSpPr>
          <p:cNvPr id="9" name="Title 3">
            <a:extLst>
              <a:ext uri="{FF2B5EF4-FFF2-40B4-BE49-F238E27FC236}">
                <a16:creationId xmlns:a16="http://schemas.microsoft.com/office/drawing/2014/main" id="{79BC693D-517C-2B4B-8A40-585AFED45AC6}"/>
              </a:ext>
            </a:extLst>
          </p:cNvPr>
          <p:cNvSpPr>
            <a:spLocks noGrp="1"/>
          </p:cNvSpPr>
          <p:nvPr>
            <p:ph type="title"/>
          </p:nvPr>
        </p:nvSpPr>
        <p:spPr>
          <a:xfrm>
            <a:off x="282231" y="0"/>
            <a:ext cx="11624363" cy="1201220"/>
          </a:xfrm>
        </p:spPr>
        <p:txBody>
          <a:bodyPr/>
          <a:lstStyle/>
          <a:p>
            <a:r>
              <a:rPr lang="en-US"/>
              <a:t>Click to edit Master title style</a:t>
            </a:r>
          </a:p>
        </p:txBody>
      </p:sp>
      <p:sp>
        <p:nvSpPr>
          <p:cNvPr id="4" name="Content Placeholder 2">
            <a:extLst>
              <a:ext uri="{FF2B5EF4-FFF2-40B4-BE49-F238E27FC236}">
                <a16:creationId xmlns:a16="http://schemas.microsoft.com/office/drawing/2014/main" id="{0908F5EB-DB2F-FD4D-B137-38B459DA197C}"/>
              </a:ext>
            </a:extLst>
          </p:cNvPr>
          <p:cNvSpPr>
            <a:spLocks noGrp="1"/>
          </p:cNvSpPr>
          <p:nvPr>
            <p:ph idx="1"/>
          </p:nvPr>
        </p:nvSpPr>
        <p:spPr>
          <a:xfrm>
            <a:off x="282231" y="1966522"/>
            <a:ext cx="11624364" cy="3897565"/>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868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with Subtitle Only">
    <p:spTree>
      <p:nvGrpSpPr>
        <p:cNvPr id="1" name=""/>
        <p:cNvGrpSpPr/>
        <p:nvPr/>
      </p:nvGrpSpPr>
      <p:grpSpPr>
        <a:xfrm>
          <a:off x="0" y="0"/>
          <a:ext cx="0" cy="0"/>
          <a:chOff x="0" y="0"/>
          <a:chExt cx="0" cy="0"/>
        </a:xfrm>
      </p:grpSpPr>
      <p:sp>
        <p:nvSpPr>
          <p:cNvPr id="6" name="Text Placeholder 9">
            <a:extLst>
              <a:ext uri="{FF2B5EF4-FFF2-40B4-BE49-F238E27FC236}">
                <a16:creationId xmlns:a16="http://schemas.microsoft.com/office/drawing/2014/main" id="{BA4AFC2B-58BF-3B4D-A6D9-C21E67BDC048}"/>
              </a:ext>
            </a:extLst>
          </p:cNvPr>
          <p:cNvSpPr>
            <a:spLocks noGrp="1"/>
          </p:cNvSpPr>
          <p:nvPr>
            <p:ph type="body" sz="quarter" idx="13" hasCustomPrompt="1"/>
          </p:nvPr>
        </p:nvSpPr>
        <p:spPr>
          <a:xfrm>
            <a:off x="282575" y="1349828"/>
            <a:ext cx="11623675" cy="468086"/>
          </a:xfrm>
        </p:spPr>
        <p:txBody>
          <a:bodyPr tIns="0" bIns="18288"/>
          <a:lstStyle>
            <a:lvl1pPr marL="0" indent="0" algn="l">
              <a:buNone/>
              <a:defRPr b="1">
                <a:solidFill>
                  <a:schemeClr val="tx2"/>
                </a:solidFill>
              </a:defRPr>
            </a:lvl1pPr>
          </a:lstStyle>
          <a:p>
            <a:pPr lvl="0"/>
            <a:r>
              <a:rPr lang="en-US"/>
              <a:t>Subtitle</a:t>
            </a:r>
          </a:p>
        </p:txBody>
      </p:sp>
      <p:sp>
        <p:nvSpPr>
          <p:cNvPr id="9" name="Title 3">
            <a:extLst>
              <a:ext uri="{FF2B5EF4-FFF2-40B4-BE49-F238E27FC236}">
                <a16:creationId xmlns:a16="http://schemas.microsoft.com/office/drawing/2014/main" id="{79BC693D-517C-2B4B-8A40-585AFED45AC6}"/>
              </a:ext>
            </a:extLst>
          </p:cNvPr>
          <p:cNvSpPr>
            <a:spLocks noGrp="1"/>
          </p:cNvSpPr>
          <p:nvPr>
            <p:ph type="title"/>
          </p:nvPr>
        </p:nvSpPr>
        <p:spPr>
          <a:xfrm>
            <a:off x="282231" y="0"/>
            <a:ext cx="11624363" cy="1201220"/>
          </a:xfrm>
        </p:spPr>
        <p:txBody>
          <a:bodyPr/>
          <a:lstStyle/>
          <a:p>
            <a:r>
              <a:rPr lang="en-US"/>
              <a:t>Click to edit Master title style</a:t>
            </a:r>
          </a:p>
        </p:txBody>
      </p:sp>
    </p:spTree>
    <p:extLst>
      <p:ext uri="{BB962C8B-B14F-4D97-AF65-F5344CB8AC3E}">
        <p14:creationId xmlns:p14="http://schemas.microsoft.com/office/powerpoint/2010/main" val="2442980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2.xml"/><Relationship Id="rId1" Type="http://schemas.openxmlformats.org/officeDocument/2006/relationships/slideLayout" Target="../slideLayouts/slideLayout16.xml"/><Relationship Id="rId4" Type="http://schemas.openxmlformats.org/officeDocument/2006/relationships/image" Target="../media/image12.sv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231" y="1385455"/>
            <a:ext cx="11624364" cy="442955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3499321-BEA9-4740-8E81-2329F8843913}"/>
              </a:ext>
            </a:extLst>
          </p:cNvPr>
          <p:cNvSpPr>
            <a:spLocks noGrp="1"/>
          </p:cNvSpPr>
          <p:nvPr>
            <p:ph type="title"/>
          </p:nvPr>
        </p:nvSpPr>
        <p:spPr>
          <a:xfrm>
            <a:off x="282231" y="0"/>
            <a:ext cx="11624363" cy="1201220"/>
          </a:xfrm>
          <a:prstGeom prst="rect">
            <a:avLst/>
          </a:prstGeom>
        </p:spPr>
        <p:txBody>
          <a:bodyPr vert="horz" lIns="91440" tIns="45720" rIns="91440" bIns="45720" rtlCol="0" anchor="b" anchorCtr="0">
            <a:normAutofit/>
          </a:bodyPr>
          <a:lstStyle/>
          <a:p>
            <a:r>
              <a:rPr lang="en-US" dirty="0"/>
              <a:t>Click to edit Master title style</a:t>
            </a:r>
          </a:p>
        </p:txBody>
      </p:sp>
      <p:pic>
        <p:nvPicPr>
          <p:cNvPr id="14" name="Graphic 13">
            <a:extLst>
              <a:ext uri="{FF2B5EF4-FFF2-40B4-BE49-F238E27FC236}">
                <a16:creationId xmlns:a16="http://schemas.microsoft.com/office/drawing/2014/main" id="{18E5C21F-7E9B-0B4C-B175-180E4F2DE46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636263" y="6094202"/>
            <a:ext cx="2426963" cy="649540"/>
          </a:xfrm>
          <a:prstGeom prst="rect">
            <a:avLst/>
          </a:prstGeom>
        </p:spPr>
      </p:pic>
    </p:spTree>
    <p:extLst>
      <p:ext uri="{BB962C8B-B14F-4D97-AF65-F5344CB8AC3E}">
        <p14:creationId xmlns:p14="http://schemas.microsoft.com/office/powerpoint/2010/main" val="4079399764"/>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08" r:id="rId3"/>
    <p:sldLayoutId id="2147483709" r:id="rId4"/>
    <p:sldLayoutId id="2147483702" r:id="rId5"/>
    <p:sldLayoutId id="2147483650" r:id="rId6"/>
    <p:sldLayoutId id="2147483671" r:id="rId7"/>
    <p:sldLayoutId id="2147483723" r:id="rId8"/>
    <p:sldLayoutId id="2147483662" r:id="rId9"/>
    <p:sldLayoutId id="2147483652" r:id="rId10"/>
    <p:sldLayoutId id="2147483653" r:id="rId11"/>
    <p:sldLayoutId id="2147483657" r:id="rId12"/>
    <p:sldLayoutId id="2147483707" r:id="rId13"/>
    <p:sldLayoutId id="2147483654" r:id="rId14"/>
    <p:sldLayoutId id="2147483655"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p:titleStyle>
    <p:bodyStyle>
      <a:lvl1pPr marL="0" indent="0" algn="l" defTabSz="457200" rtl="0" eaLnBrk="1" latinLnBrk="0" hangingPunct="1">
        <a:spcBef>
          <a:spcPct val="20000"/>
        </a:spcBef>
        <a:buFont typeface="Arial"/>
        <a:buNone/>
        <a:defRPr sz="3200" kern="1200">
          <a:solidFill>
            <a:schemeClr val="tx2">
              <a:lumMod val="75000"/>
            </a:schemeClr>
          </a:solidFill>
          <a:latin typeface="Proxima Nova" charset="0"/>
          <a:ea typeface="Proxima Nova" charset="0"/>
          <a:cs typeface="Proxima Nova" charset="0"/>
        </a:defRPr>
      </a:lvl1pPr>
      <a:lvl2pPr marL="457200" indent="0" algn="l" defTabSz="457200" rtl="0" eaLnBrk="1" latinLnBrk="0" hangingPunct="1">
        <a:spcBef>
          <a:spcPct val="20000"/>
        </a:spcBef>
        <a:buFont typeface="Arial"/>
        <a:buNone/>
        <a:defRPr sz="2800" kern="1200">
          <a:solidFill>
            <a:schemeClr val="tx2">
              <a:lumMod val="75000"/>
            </a:schemeClr>
          </a:solidFill>
          <a:latin typeface="Proxima Nova" charset="0"/>
          <a:ea typeface="Proxima Nova" charset="0"/>
          <a:cs typeface="Proxima Nova" charset="0"/>
        </a:defRPr>
      </a:lvl2pPr>
      <a:lvl3pPr marL="914400" indent="0" algn="l" defTabSz="457200" rtl="0" eaLnBrk="1" latinLnBrk="0" hangingPunct="1">
        <a:spcBef>
          <a:spcPct val="20000"/>
        </a:spcBef>
        <a:buFont typeface="Arial"/>
        <a:buNone/>
        <a:defRPr sz="2400" kern="1200">
          <a:solidFill>
            <a:schemeClr val="tx2">
              <a:lumMod val="75000"/>
            </a:schemeClr>
          </a:solidFill>
          <a:latin typeface="Proxima Nova" charset="0"/>
          <a:ea typeface="Proxima Nova" charset="0"/>
          <a:cs typeface="Proxima Nova" charset="0"/>
        </a:defRPr>
      </a:lvl3pPr>
      <a:lvl4pPr marL="13716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4pPr>
      <a:lvl5pPr marL="18288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16" userDrawn="1">
          <p15:clr>
            <a:srgbClr val="F26B43"/>
          </p15:clr>
        </p15:guide>
        <p15:guide id="2" pos="4391" userDrawn="1">
          <p15:clr>
            <a:srgbClr val="F26B43"/>
          </p15:clr>
        </p15:guide>
        <p15:guide id="3" pos="1103" userDrawn="1">
          <p15:clr>
            <a:srgbClr val="F26B43"/>
          </p15:clr>
        </p15:guide>
        <p15:guide id="4" pos="2207" userDrawn="1">
          <p15:clr>
            <a:srgbClr val="F26B43"/>
          </p15:clr>
        </p15:guide>
        <p15:guide id="5" pos="3263" userDrawn="1">
          <p15:clr>
            <a:srgbClr val="F26B43"/>
          </p15:clr>
        </p15:guide>
        <p15:guide id="6" pos="5471" userDrawn="1">
          <p15:clr>
            <a:srgbClr val="F26B43"/>
          </p15:clr>
        </p15:guide>
        <p15:guide id="7" pos="6575" userDrawn="1">
          <p15:clr>
            <a:srgbClr val="F26B43"/>
          </p15:clr>
        </p15:guide>
        <p15:guide id="8" orient="horz" pos="108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2231" y="1385455"/>
            <a:ext cx="11624364" cy="442955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Placeholder 8">
            <a:extLst>
              <a:ext uri="{FF2B5EF4-FFF2-40B4-BE49-F238E27FC236}">
                <a16:creationId xmlns:a16="http://schemas.microsoft.com/office/drawing/2014/main" id="{43499321-BEA9-4740-8E81-2329F8843913}"/>
              </a:ext>
            </a:extLst>
          </p:cNvPr>
          <p:cNvSpPr>
            <a:spLocks noGrp="1"/>
          </p:cNvSpPr>
          <p:nvPr>
            <p:ph type="title"/>
          </p:nvPr>
        </p:nvSpPr>
        <p:spPr>
          <a:xfrm>
            <a:off x="282231" y="0"/>
            <a:ext cx="11624363" cy="1201220"/>
          </a:xfrm>
          <a:prstGeom prst="rect">
            <a:avLst/>
          </a:prstGeom>
        </p:spPr>
        <p:txBody>
          <a:bodyPr vert="horz" lIns="91440" tIns="45720" rIns="91440" bIns="45720" rtlCol="0" anchor="b" anchorCtr="0">
            <a:normAutofit/>
          </a:bodyPr>
          <a:lstStyle/>
          <a:p>
            <a:r>
              <a:rPr lang="en-US" dirty="0"/>
              <a:t>Click to edit Master title style</a:t>
            </a:r>
          </a:p>
        </p:txBody>
      </p:sp>
      <p:pic>
        <p:nvPicPr>
          <p:cNvPr id="11" name="Picture 10">
            <a:extLst>
              <a:ext uri="{FF2B5EF4-FFF2-40B4-BE49-F238E27FC236}">
                <a16:creationId xmlns:a16="http://schemas.microsoft.com/office/drawing/2014/main" id="{666A3357-C893-254A-8A21-1DA4C521FA7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231616" y="5803320"/>
            <a:ext cx="4956138" cy="1054680"/>
          </a:xfrm>
          <a:prstGeom prst="rect">
            <a:avLst/>
          </a:prstGeom>
        </p:spPr>
      </p:pic>
    </p:spTree>
    <p:extLst>
      <p:ext uri="{BB962C8B-B14F-4D97-AF65-F5344CB8AC3E}">
        <p14:creationId xmlns:p14="http://schemas.microsoft.com/office/powerpoint/2010/main" val="4248446971"/>
      </p:ext>
    </p:extLst>
  </p:cSld>
  <p:clrMap bg1="lt1" tx1="dk1" bg2="lt2" tx2="dk2" accent1="accent1" accent2="accent2" accent3="accent3" accent4="accent4" accent5="accent5" accent6="accent6" hlink="hlink" folHlink="folHlink"/>
  <p:sldLayoutIdLst>
    <p:sldLayoutId id="2147483722"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p:titleStyle>
    <p:bodyStyle>
      <a:lvl1pPr marL="0" indent="0" algn="l" defTabSz="457200" rtl="0" eaLnBrk="1" latinLnBrk="0" hangingPunct="1">
        <a:spcBef>
          <a:spcPct val="20000"/>
        </a:spcBef>
        <a:buFont typeface="Arial"/>
        <a:buNone/>
        <a:defRPr sz="3200" kern="1200">
          <a:solidFill>
            <a:schemeClr val="tx2">
              <a:lumMod val="75000"/>
            </a:schemeClr>
          </a:solidFill>
          <a:latin typeface="Proxima Nova" charset="0"/>
          <a:ea typeface="Proxima Nova" charset="0"/>
          <a:cs typeface="Proxima Nova" charset="0"/>
        </a:defRPr>
      </a:lvl1pPr>
      <a:lvl2pPr marL="457200" indent="0" algn="l" defTabSz="457200" rtl="0" eaLnBrk="1" latinLnBrk="0" hangingPunct="1">
        <a:spcBef>
          <a:spcPct val="20000"/>
        </a:spcBef>
        <a:buFont typeface="Arial"/>
        <a:buNone/>
        <a:defRPr sz="2800" kern="1200">
          <a:solidFill>
            <a:schemeClr val="tx2">
              <a:lumMod val="75000"/>
            </a:schemeClr>
          </a:solidFill>
          <a:latin typeface="Proxima Nova" charset="0"/>
          <a:ea typeface="Proxima Nova" charset="0"/>
          <a:cs typeface="Proxima Nova" charset="0"/>
        </a:defRPr>
      </a:lvl2pPr>
      <a:lvl3pPr marL="914400" indent="0" algn="l" defTabSz="457200" rtl="0" eaLnBrk="1" latinLnBrk="0" hangingPunct="1">
        <a:spcBef>
          <a:spcPct val="20000"/>
        </a:spcBef>
        <a:buFont typeface="Arial"/>
        <a:buNone/>
        <a:defRPr sz="2400" kern="1200">
          <a:solidFill>
            <a:schemeClr val="tx2">
              <a:lumMod val="75000"/>
            </a:schemeClr>
          </a:solidFill>
          <a:latin typeface="Proxima Nova" charset="0"/>
          <a:ea typeface="Proxima Nova" charset="0"/>
          <a:cs typeface="Proxima Nova" charset="0"/>
        </a:defRPr>
      </a:lvl3pPr>
      <a:lvl4pPr marL="13716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4pPr>
      <a:lvl5pPr marL="18288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7982" y="365126"/>
            <a:ext cx="10512862"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p:cNvSpPr>
            <a:spLocks noGrp="1"/>
          </p:cNvSpPr>
          <p:nvPr>
            <p:ph type="body" idx="1"/>
          </p:nvPr>
        </p:nvSpPr>
        <p:spPr>
          <a:xfrm>
            <a:off x="837982" y="1825625"/>
            <a:ext cx="10512862"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p:cNvSpPr>
            <a:spLocks noGrp="1"/>
          </p:cNvSpPr>
          <p:nvPr>
            <p:ph type="dt" sz="half" idx="2"/>
          </p:nvPr>
        </p:nvSpPr>
        <p:spPr>
          <a:xfrm>
            <a:off x="837982" y="6356351"/>
            <a:ext cx="274248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6040B6-FD2A-4BA7-B261-073C7FD15D65}" type="datetimeFigureOut">
              <a:rPr lang="pt-BR" smtClean="0"/>
              <a:t>07/04/2019</a:t>
            </a:fld>
            <a:endParaRPr lang="pt-BR"/>
          </a:p>
        </p:txBody>
      </p:sp>
      <p:sp>
        <p:nvSpPr>
          <p:cNvPr id="5" name="Espaço Reservado para Rodapé 4"/>
          <p:cNvSpPr>
            <a:spLocks noGrp="1"/>
          </p:cNvSpPr>
          <p:nvPr>
            <p:ph type="ftr" sz="quarter" idx="3"/>
          </p:nvPr>
        </p:nvSpPr>
        <p:spPr>
          <a:xfrm>
            <a:off x="4037549" y="6356351"/>
            <a:ext cx="411372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08357" y="6356351"/>
            <a:ext cx="274248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16D81E-C3BA-482A-B01C-A7B1EF40A734}" type="slidenum">
              <a:rPr lang="pt-BR" smtClean="0"/>
              <a:t>‹#›</a:t>
            </a:fld>
            <a:endParaRPr lang="pt-BR"/>
          </a:p>
        </p:txBody>
      </p:sp>
    </p:spTree>
    <p:extLst>
      <p:ext uri="{BB962C8B-B14F-4D97-AF65-F5344CB8AC3E}">
        <p14:creationId xmlns:p14="http://schemas.microsoft.com/office/powerpoint/2010/main" val="274554514"/>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126" rtl="0" eaLnBrk="1" latinLnBrk="0" hangingPunct="1">
        <a:lnSpc>
          <a:spcPct val="90000"/>
        </a:lnSpc>
        <a:spcBef>
          <a:spcPct val="0"/>
        </a:spcBef>
        <a:buNone/>
        <a:defRPr sz="4399" kern="1200">
          <a:solidFill>
            <a:schemeClr val="tx1"/>
          </a:solidFill>
          <a:latin typeface="+mj-lt"/>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mn-lt"/>
          <a:ea typeface="+mn-ea"/>
          <a:cs typeface="+mn-cs"/>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mn-lt"/>
          <a:ea typeface="+mn-ea"/>
          <a:cs typeface="+mn-cs"/>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pt-BR"/>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24.jpg"/><Relationship Id="rId5" Type="http://schemas.microsoft.com/office/2007/relationships/hdphoto" Target="../media/hdphoto1.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25.tiff"/><Relationship Id="rId5" Type="http://schemas.microsoft.com/office/2007/relationships/hdphoto" Target="../media/hdphoto1.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26.tiff"/><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25.tiff"/><Relationship Id="rId5" Type="http://schemas.microsoft.com/office/2007/relationships/hdphoto" Target="../media/hdphoto1.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7.tiff"/><Relationship Id="rId5" Type="http://schemas.microsoft.com/office/2007/relationships/hdphoto" Target="../media/hdphoto1.wdp"/><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28.tiff"/><Relationship Id="rId5" Type="http://schemas.microsoft.com/office/2007/relationships/hdphoto" Target="../media/hdphoto1.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29.tiff"/><Relationship Id="rId5" Type="http://schemas.microsoft.com/office/2007/relationships/hdphoto" Target="../media/hdphoto1.wdp"/><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17.xml"/><Relationship Id="rId6" Type="http://schemas.openxmlformats.org/officeDocument/2006/relationships/image" Target="../media/image30.tiff"/><Relationship Id="rId5" Type="http://schemas.microsoft.com/office/2007/relationships/hdphoto" Target="../media/hdphoto1.wdp"/><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tiff"/><Relationship Id="rId5" Type="http://schemas.microsoft.com/office/2007/relationships/hdphoto" Target="../media/hdphoto1.wdp"/><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7.xml"/><Relationship Id="rId6" Type="http://schemas.openxmlformats.org/officeDocument/2006/relationships/image" Target="../media/image31.tiff"/><Relationship Id="rId5" Type="http://schemas.microsoft.com/office/2007/relationships/hdphoto" Target="../media/hdphoto1.wdp"/><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image" Target="../media/image32.tiff"/><Relationship Id="rId5" Type="http://schemas.microsoft.com/office/2007/relationships/hdphoto" Target="../media/hdphoto1.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33.tiff"/><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7.xml"/><Relationship Id="rId6" Type="http://schemas.openxmlformats.org/officeDocument/2006/relationships/image" Target="../media/image34.tiff"/><Relationship Id="rId5" Type="http://schemas.microsoft.com/office/2007/relationships/hdphoto" Target="../media/hdphoto1.wdp"/><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35.tiff"/><Relationship Id="rId5" Type="http://schemas.microsoft.com/office/2007/relationships/hdphoto" Target="../media/hdphoto1.wdp"/><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6.tiff"/><Relationship Id="rId5" Type="http://schemas.microsoft.com/office/2007/relationships/hdphoto" Target="../media/hdphoto1.wdp"/><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6.xml"/><Relationship Id="rId5" Type="http://schemas.openxmlformats.org/officeDocument/2006/relationships/image" Target="../media/image38.svg"/><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microsoft.com/office/2007/relationships/hdphoto" Target="../media/hdphoto1.wdp"/><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7.xml"/><Relationship Id="rId5" Type="http://schemas.openxmlformats.org/officeDocument/2006/relationships/image" Target="../media/image17.jp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microsoft.com/office/2007/relationships/hdphoto" Target="../media/hdphoto1.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89120-D72E-B74B-AA67-9E931320EF61}"/>
              </a:ext>
            </a:extLst>
          </p:cNvPr>
          <p:cNvSpPr>
            <a:spLocks noGrp="1"/>
          </p:cNvSpPr>
          <p:nvPr>
            <p:ph type="ctrTitle"/>
          </p:nvPr>
        </p:nvSpPr>
        <p:spPr/>
        <p:txBody>
          <a:bodyPr/>
          <a:lstStyle/>
          <a:p>
            <a:r>
              <a:rPr lang="en-US" dirty="0"/>
              <a:t>Growing Faithfulness in the Local Church</a:t>
            </a:r>
          </a:p>
        </p:txBody>
      </p:sp>
      <p:sp>
        <p:nvSpPr>
          <p:cNvPr id="3" name="Text Placeholder 2">
            <a:extLst>
              <a:ext uri="{FF2B5EF4-FFF2-40B4-BE49-F238E27FC236}">
                <a16:creationId xmlns:a16="http://schemas.microsoft.com/office/drawing/2014/main" id="{CA8E9C79-EB8E-4944-8EED-5E142ADEDB9F}"/>
              </a:ext>
            </a:extLst>
          </p:cNvPr>
          <p:cNvSpPr>
            <a:spLocks noGrp="1"/>
          </p:cNvSpPr>
          <p:nvPr>
            <p:ph type="body" sz="quarter" idx="20"/>
          </p:nvPr>
        </p:nvSpPr>
        <p:spPr/>
        <p:txBody>
          <a:bodyPr>
            <a:normAutofit fontScale="92500" lnSpcReduction="10000"/>
          </a:bodyPr>
          <a:lstStyle/>
          <a:p>
            <a:r>
              <a:rPr lang="en-US" dirty="0"/>
              <a:t>Factors conducive to financial partnership</a:t>
            </a:r>
          </a:p>
          <a:p>
            <a:pPr algn="r"/>
            <a:r>
              <a:rPr lang="en-US" dirty="0" err="1">
                <a:solidFill>
                  <a:srgbClr val="B7B7B7"/>
                </a:solidFill>
              </a:rPr>
              <a:t>Aniel</a:t>
            </a:r>
            <a:r>
              <a:rPr lang="en-US" dirty="0">
                <a:solidFill>
                  <a:srgbClr val="B7B7B7"/>
                </a:solidFill>
              </a:rPr>
              <a:t> </a:t>
            </a:r>
            <a:r>
              <a:rPr lang="en-US" dirty="0" err="1">
                <a:solidFill>
                  <a:srgbClr val="B7B7B7"/>
                </a:solidFill>
              </a:rPr>
              <a:t>Barbe</a:t>
            </a:r>
            <a:endParaRPr lang="en-US" dirty="0">
              <a:solidFill>
                <a:srgbClr val="B7B7B7"/>
              </a:solidFill>
            </a:endParaRPr>
          </a:p>
        </p:txBody>
      </p:sp>
    </p:spTree>
    <p:extLst>
      <p:ext uri="{BB962C8B-B14F-4D97-AF65-F5344CB8AC3E}">
        <p14:creationId xmlns:p14="http://schemas.microsoft.com/office/powerpoint/2010/main" val="2870564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364213" y="591861"/>
            <a:ext cx="8599652" cy="769313"/>
          </a:xfrm>
          <a:prstGeom prst="rect">
            <a:avLst/>
          </a:prstGeom>
          <a:noFill/>
          <a:effectLst/>
        </p:spPr>
        <p:txBody>
          <a:bodyPr wrap="square" rtlCol="0">
            <a:spAutoFit/>
          </a:bodyPr>
          <a:lstStyle/>
          <a:p>
            <a:pPr defTabSz="914126"/>
            <a:r>
              <a:rPr lang="en-US" sz="4399" b="1" dirty="0">
                <a:solidFill>
                  <a:srgbClr val="3B2C5C"/>
                </a:solidFill>
                <a:latin typeface="Gobold" panose="02000500000000000000" pitchFamily="2" charset="0"/>
              </a:rPr>
              <a:t>Common Attitudes Toward Money</a:t>
            </a:r>
          </a:p>
        </p:txBody>
      </p:sp>
      <p:sp>
        <p:nvSpPr>
          <p:cNvPr id="7" name="CaixaDeTexto 6"/>
          <p:cNvSpPr txBox="1"/>
          <p:nvPr/>
        </p:nvSpPr>
        <p:spPr>
          <a:xfrm>
            <a:off x="364213" y="2229608"/>
            <a:ext cx="8003410" cy="2554545"/>
          </a:xfrm>
          <a:prstGeom prst="rect">
            <a:avLst/>
          </a:prstGeom>
          <a:noFill/>
        </p:spPr>
        <p:txBody>
          <a:bodyPr wrap="square" rtlCol="0">
            <a:spAutoFit/>
          </a:bodyPr>
          <a:lstStyle/>
          <a:p>
            <a:pPr defTabSz="914126"/>
            <a:r>
              <a:rPr lang="en-US" sz="2800" dirty="0"/>
              <a:t>-  </a:t>
            </a:r>
            <a:r>
              <a:rPr lang="en-US" sz="4000" dirty="0"/>
              <a:t>Money as status </a:t>
            </a:r>
            <a:br>
              <a:rPr lang="en-US" sz="4000" dirty="0"/>
            </a:br>
            <a:r>
              <a:rPr lang="en-US" sz="4000" dirty="0"/>
              <a:t>- Money as freedom</a:t>
            </a:r>
            <a:br>
              <a:rPr lang="en-US" sz="4000" dirty="0"/>
            </a:br>
            <a:r>
              <a:rPr lang="en-US" sz="4000" dirty="0"/>
              <a:t>- Money as security</a:t>
            </a:r>
            <a:br>
              <a:rPr lang="en-US" sz="4000" dirty="0"/>
            </a:br>
            <a:r>
              <a:rPr lang="en-US" sz="4000" dirty="0"/>
              <a:t>- Money as an exchange for affection</a:t>
            </a:r>
            <a:endParaRPr lang="en-US" sz="2799" dirty="0">
              <a:solidFill>
                <a:srgbClr val="E7E6E6">
                  <a:lumMod val="25000"/>
                </a:srgbClr>
              </a:solidFill>
              <a:latin typeface="Gobold Thin Light" panose="02000500000000000000" pitchFamily="2" charset="0"/>
            </a:endParaRPr>
          </a:p>
        </p:txBody>
      </p:sp>
    </p:spTree>
    <p:extLst>
      <p:ext uri="{BB962C8B-B14F-4D97-AF65-F5344CB8AC3E}">
        <p14:creationId xmlns:p14="http://schemas.microsoft.com/office/powerpoint/2010/main" val="32309815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graphicFrame>
        <p:nvGraphicFramePr>
          <p:cNvPr id="2" name="Table 1">
            <a:extLst>
              <a:ext uri="{FF2B5EF4-FFF2-40B4-BE49-F238E27FC236}">
                <a16:creationId xmlns:a16="http://schemas.microsoft.com/office/drawing/2014/main" id="{D869B6E6-747F-314A-A913-BA8583E65822}"/>
              </a:ext>
            </a:extLst>
          </p:cNvPr>
          <p:cNvGraphicFramePr>
            <a:graphicFrameLocks noGrp="1"/>
          </p:cNvGraphicFramePr>
          <p:nvPr>
            <p:extLst>
              <p:ext uri="{D42A27DB-BD31-4B8C-83A1-F6EECF244321}">
                <p14:modId xmlns:p14="http://schemas.microsoft.com/office/powerpoint/2010/main" val="3387627220"/>
              </p:ext>
            </p:extLst>
          </p:nvPr>
        </p:nvGraphicFramePr>
        <p:xfrm>
          <a:off x="120771" y="126647"/>
          <a:ext cx="6728606" cy="5466852"/>
        </p:xfrm>
        <a:graphic>
          <a:graphicData uri="http://schemas.openxmlformats.org/drawingml/2006/table">
            <a:tbl>
              <a:tblPr firstRow="1" bandRow="1">
                <a:tableStyleId>{74C1A8A3-306A-4EB7-A6B1-4F7E0EB9C5D6}</a:tableStyleId>
              </a:tblPr>
              <a:tblGrid>
                <a:gridCol w="6728606">
                  <a:extLst>
                    <a:ext uri="{9D8B030D-6E8A-4147-A177-3AD203B41FA5}">
                      <a16:colId xmlns:a16="http://schemas.microsoft.com/office/drawing/2014/main" val="1474375095"/>
                    </a:ext>
                  </a:extLst>
                </a:gridCol>
              </a:tblGrid>
              <a:tr h="607428">
                <a:tc>
                  <a:txBody>
                    <a:bodyPr/>
                    <a:lstStyle/>
                    <a:p>
                      <a:pPr algn="ctr"/>
                      <a:r>
                        <a:rPr lang="en-US" sz="3200" dirty="0"/>
                        <a:t>Deconstruction</a:t>
                      </a:r>
                    </a:p>
                  </a:txBody>
                  <a:tcPr/>
                </a:tc>
                <a:extLst>
                  <a:ext uri="{0D108BD9-81ED-4DB2-BD59-A6C34878D82A}">
                    <a16:rowId xmlns:a16="http://schemas.microsoft.com/office/drawing/2014/main" val="2253453348"/>
                  </a:ext>
                </a:extLst>
              </a:tr>
              <a:tr h="607428">
                <a:tc>
                  <a:txBody>
                    <a:bodyPr/>
                    <a:lstStyle/>
                    <a:p>
                      <a:r>
                        <a:rPr lang="en-US" sz="3000" dirty="0">
                          <a:solidFill>
                            <a:srgbClr val="A7A7A7"/>
                          </a:solidFill>
                        </a:rPr>
                        <a:t>Money as status </a:t>
                      </a:r>
                    </a:p>
                  </a:txBody>
                  <a:tcPr/>
                </a:tc>
                <a:extLst>
                  <a:ext uri="{0D108BD9-81ED-4DB2-BD59-A6C34878D82A}">
                    <a16:rowId xmlns:a16="http://schemas.microsoft.com/office/drawing/2014/main" val="2425649574"/>
                  </a:ext>
                </a:extLst>
              </a:tr>
              <a:tr h="607428">
                <a:tc>
                  <a:txBody>
                    <a:bodyPr/>
                    <a:lstStyle/>
                    <a:p>
                      <a:r>
                        <a:rPr lang="en-US" sz="3000" b="1" dirty="0"/>
                        <a:t>Our identity is in our affiliation to God</a:t>
                      </a:r>
                    </a:p>
                  </a:txBody>
                  <a:tcPr/>
                </a:tc>
                <a:extLst>
                  <a:ext uri="{0D108BD9-81ED-4DB2-BD59-A6C34878D82A}">
                    <a16:rowId xmlns:a16="http://schemas.microsoft.com/office/drawing/2014/main" val="1667647802"/>
                  </a:ext>
                </a:extLst>
              </a:tr>
              <a:tr h="607428">
                <a:tc>
                  <a:txBody>
                    <a:bodyPr/>
                    <a:lstStyle/>
                    <a:p>
                      <a:r>
                        <a:rPr lang="en-US" sz="2800" dirty="0">
                          <a:solidFill>
                            <a:srgbClr val="A9A9A9"/>
                          </a:solidFill>
                        </a:rPr>
                        <a:t>Money as freedom</a:t>
                      </a:r>
                      <a:endParaRPr lang="en-US" sz="2400" dirty="0">
                        <a:solidFill>
                          <a:srgbClr val="A9A9A9"/>
                        </a:solidFill>
                      </a:endParaRPr>
                    </a:p>
                  </a:txBody>
                  <a:tcPr/>
                </a:tc>
                <a:extLst>
                  <a:ext uri="{0D108BD9-81ED-4DB2-BD59-A6C34878D82A}">
                    <a16:rowId xmlns:a16="http://schemas.microsoft.com/office/drawing/2014/main" val="2401652431"/>
                  </a:ext>
                </a:extLst>
              </a:tr>
              <a:tr h="607428">
                <a:tc>
                  <a:txBody>
                    <a:bodyPr/>
                    <a:lstStyle/>
                    <a:p>
                      <a:r>
                        <a:rPr lang="en-US" sz="3000" b="1" dirty="0"/>
                        <a:t>Real independence is in Christ</a:t>
                      </a:r>
                      <a:endParaRPr lang="en-US" sz="3000" b="1" dirty="0">
                        <a:solidFill>
                          <a:srgbClr val="ACACAC"/>
                        </a:solidFill>
                      </a:endParaRPr>
                    </a:p>
                  </a:txBody>
                  <a:tcPr/>
                </a:tc>
                <a:extLst>
                  <a:ext uri="{0D108BD9-81ED-4DB2-BD59-A6C34878D82A}">
                    <a16:rowId xmlns:a16="http://schemas.microsoft.com/office/drawing/2014/main" val="3122008938"/>
                  </a:ext>
                </a:extLst>
              </a:tr>
              <a:tr h="607428">
                <a:tc>
                  <a:txBody>
                    <a:bodyPr/>
                    <a:lstStyle/>
                    <a:p>
                      <a:pPr marL="0" marR="0" lvl="0" indent="0" algn="l" defTabSz="914126" rtl="0" eaLnBrk="1" fontAlgn="auto" latinLnBrk="0" hangingPunct="1">
                        <a:lnSpc>
                          <a:spcPct val="100000"/>
                        </a:lnSpc>
                        <a:spcBef>
                          <a:spcPts val="0"/>
                        </a:spcBef>
                        <a:spcAft>
                          <a:spcPts val="0"/>
                        </a:spcAft>
                        <a:buClrTx/>
                        <a:buSzTx/>
                        <a:buFontTx/>
                        <a:buNone/>
                        <a:tabLst/>
                        <a:defRPr/>
                      </a:pPr>
                      <a:r>
                        <a:rPr lang="en-US" sz="3000" dirty="0">
                          <a:solidFill>
                            <a:srgbClr val="ACACAC"/>
                          </a:solidFill>
                        </a:rPr>
                        <a:t>Money as security</a:t>
                      </a:r>
                    </a:p>
                  </a:txBody>
                  <a:tcPr/>
                </a:tc>
                <a:extLst>
                  <a:ext uri="{0D108BD9-81ED-4DB2-BD59-A6C34878D82A}">
                    <a16:rowId xmlns:a16="http://schemas.microsoft.com/office/drawing/2014/main" val="3611758230"/>
                  </a:ext>
                </a:extLst>
              </a:tr>
              <a:tr h="607428">
                <a:tc>
                  <a:txBody>
                    <a:bodyPr/>
                    <a:lstStyle/>
                    <a:p>
                      <a:r>
                        <a:rPr lang="en-US" sz="3000" b="1" dirty="0"/>
                        <a:t>God’s protection is foremost</a:t>
                      </a:r>
                    </a:p>
                  </a:txBody>
                  <a:tcPr/>
                </a:tc>
                <a:extLst>
                  <a:ext uri="{0D108BD9-81ED-4DB2-BD59-A6C34878D82A}">
                    <a16:rowId xmlns:a16="http://schemas.microsoft.com/office/drawing/2014/main" val="2300122902"/>
                  </a:ext>
                </a:extLst>
              </a:tr>
              <a:tr h="607428">
                <a:tc>
                  <a:txBody>
                    <a:bodyPr/>
                    <a:lstStyle/>
                    <a:p>
                      <a:r>
                        <a:rPr lang="en-US" sz="3000" dirty="0">
                          <a:solidFill>
                            <a:srgbClr val="B7B7B7"/>
                          </a:solidFill>
                        </a:rPr>
                        <a:t>Money as an exchange for  affection</a:t>
                      </a:r>
                    </a:p>
                  </a:txBody>
                  <a:tcPr/>
                </a:tc>
                <a:extLst>
                  <a:ext uri="{0D108BD9-81ED-4DB2-BD59-A6C34878D82A}">
                    <a16:rowId xmlns:a16="http://schemas.microsoft.com/office/drawing/2014/main" val="2840151932"/>
                  </a:ext>
                </a:extLst>
              </a:tr>
              <a:tr h="607428">
                <a:tc>
                  <a:txBody>
                    <a:bodyPr/>
                    <a:lstStyle/>
                    <a:p>
                      <a:r>
                        <a:rPr lang="en-US" sz="3000" b="1" dirty="0">
                          <a:solidFill>
                            <a:schemeClr val="tx1"/>
                          </a:solidFill>
                        </a:rPr>
                        <a:t>You are unconditionally love</a:t>
                      </a:r>
                    </a:p>
                  </a:txBody>
                  <a:tcPr/>
                </a:tc>
                <a:extLst>
                  <a:ext uri="{0D108BD9-81ED-4DB2-BD59-A6C34878D82A}">
                    <a16:rowId xmlns:a16="http://schemas.microsoft.com/office/drawing/2014/main" val="2404892254"/>
                  </a:ext>
                </a:extLst>
              </a:tr>
            </a:tbl>
          </a:graphicData>
        </a:graphic>
      </p:graphicFrame>
    </p:spTree>
    <p:extLst>
      <p:ext uri="{BB962C8B-B14F-4D97-AF65-F5344CB8AC3E}">
        <p14:creationId xmlns:p14="http://schemas.microsoft.com/office/powerpoint/2010/main" val="10685410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pic>
        <p:nvPicPr>
          <p:cNvPr id="9" name="Imagem 9">
            <a:extLst>
              <a:ext uri="{FF2B5EF4-FFF2-40B4-BE49-F238E27FC236}">
                <a16:creationId xmlns:a16="http://schemas.microsoft.com/office/drawing/2014/main" id="{00C413B0-4A9A-EA48-BDBF-49F9C641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85"/>
            <a:ext cx="12188825" cy="6856215"/>
          </a:xfrm>
          <a:prstGeom prst="rect">
            <a:avLst/>
          </a:prstGeom>
        </p:spPr>
      </p:pic>
      <p:pic>
        <p:nvPicPr>
          <p:cNvPr id="14" name="Picture Placeholder 6">
            <a:extLst>
              <a:ext uri="{FF2B5EF4-FFF2-40B4-BE49-F238E27FC236}">
                <a16:creationId xmlns:a16="http://schemas.microsoft.com/office/drawing/2014/main" id="{8B743AAB-4F5F-DC42-8B22-CD3C2FE2D11F}"/>
              </a:ext>
            </a:extLst>
          </p:cNvPr>
          <p:cNvPicPr>
            <a:picLocks noChangeAspect="1"/>
          </p:cNvPicPr>
          <p:nvPr/>
        </p:nvPicPr>
        <p:blipFill rotWithShape="1">
          <a:blip r:embed="rId6"/>
          <a:srcRect l="5542" r="35272"/>
          <a:stretch/>
        </p:blipFill>
        <p:spPr>
          <a:xfrm>
            <a:off x="1" y="0"/>
            <a:ext cx="6094412" cy="5903146"/>
          </a:xfrm>
          <a:prstGeom prst="rect">
            <a:avLst/>
          </a:prstGeom>
        </p:spPr>
      </p:pic>
      <p:sp>
        <p:nvSpPr>
          <p:cNvPr id="2" name="TextBox 1">
            <a:extLst>
              <a:ext uri="{FF2B5EF4-FFF2-40B4-BE49-F238E27FC236}">
                <a16:creationId xmlns:a16="http://schemas.microsoft.com/office/drawing/2014/main" id="{AED3D45A-587E-6D44-A0AD-93FAFE65C6A5}"/>
              </a:ext>
            </a:extLst>
          </p:cNvPr>
          <p:cNvSpPr txBox="1"/>
          <p:nvPr/>
        </p:nvSpPr>
        <p:spPr>
          <a:xfrm>
            <a:off x="6594230" y="2127740"/>
            <a:ext cx="5432117" cy="707886"/>
          </a:xfrm>
          <a:prstGeom prst="rect">
            <a:avLst/>
          </a:prstGeom>
          <a:noFill/>
        </p:spPr>
        <p:txBody>
          <a:bodyPr wrap="square" rtlCol="0">
            <a:spAutoFit/>
          </a:bodyPr>
          <a:lstStyle/>
          <a:p>
            <a:pPr algn="ctr"/>
            <a:r>
              <a:rPr lang="en-US" sz="4000" b="1" dirty="0">
                <a:solidFill>
                  <a:srgbClr val="3B2C5C"/>
                </a:solidFill>
              </a:rPr>
              <a:t>3#Empowering Partners</a:t>
            </a:r>
          </a:p>
        </p:txBody>
      </p:sp>
    </p:spTree>
    <p:extLst>
      <p:ext uri="{BB962C8B-B14F-4D97-AF65-F5344CB8AC3E}">
        <p14:creationId xmlns:p14="http://schemas.microsoft.com/office/powerpoint/2010/main" val="11817171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44245"/>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Obstacle to Empowerment</a:t>
            </a:r>
          </a:p>
        </p:txBody>
      </p:sp>
      <p:sp>
        <p:nvSpPr>
          <p:cNvPr id="13" name="CaixaDeTexto 12"/>
          <p:cNvSpPr txBox="1"/>
          <p:nvPr/>
        </p:nvSpPr>
        <p:spPr>
          <a:xfrm>
            <a:off x="224286" y="2845005"/>
            <a:ext cx="6349675" cy="523220"/>
          </a:xfrm>
          <a:prstGeom prst="rect">
            <a:avLst/>
          </a:prstGeom>
          <a:noFill/>
        </p:spPr>
        <p:txBody>
          <a:bodyPr wrap="square" rtlCol="0">
            <a:spAutoFit/>
          </a:bodyPr>
          <a:lstStyle/>
          <a:p>
            <a:pPr marR="0" lvl="0" algn="ctr" defTabSz="914126" rtl="0" eaLnBrk="1" fontAlgn="auto" latinLnBrk="0" hangingPunct="1">
              <a:lnSpc>
                <a:spcPct val="100000"/>
              </a:lnSpc>
              <a:spcBef>
                <a:spcPts val="1799"/>
              </a:spcBef>
              <a:spcAft>
                <a:spcPts val="0"/>
              </a:spcAft>
              <a:buClrTx/>
              <a:buSzTx/>
              <a:tabLst/>
              <a:defRPr/>
            </a:pPr>
            <a:r>
              <a:rPr lang="en-US" sz="2800" dirty="0">
                <a:solidFill>
                  <a:prstClr val="black"/>
                </a:solidFill>
                <a:latin typeface="Calibri" panose="020F0502020204030204"/>
              </a:rPr>
              <a:t>Empowerment versus filling the church </a:t>
            </a:r>
          </a:p>
        </p:txBody>
      </p:sp>
      <p:pic>
        <p:nvPicPr>
          <p:cNvPr id="4" name="Picture 3">
            <a:extLst>
              <a:ext uri="{FF2B5EF4-FFF2-40B4-BE49-F238E27FC236}">
                <a16:creationId xmlns:a16="http://schemas.microsoft.com/office/drawing/2014/main" id="{DFDAB9B2-747A-F24C-9F74-5310D78DE806}"/>
              </a:ext>
            </a:extLst>
          </p:cNvPr>
          <p:cNvPicPr>
            <a:picLocks noChangeAspect="1"/>
          </p:cNvPicPr>
          <p:nvPr/>
        </p:nvPicPr>
        <p:blipFill>
          <a:blip r:embed="rId6"/>
          <a:stretch>
            <a:fillRect/>
          </a:stretch>
        </p:blipFill>
        <p:spPr>
          <a:xfrm>
            <a:off x="6706936" y="0"/>
            <a:ext cx="5481888" cy="5955755"/>
          </a:xfrm>
          <a:prstGeom prst="rect">
            <a:avLst/>
          </a:prstGeom>
        </p:spPr>
      </p:pic>
    </p:spTree>
    <p:extLst>
      <p:ext uri="{BB962C8B-B14F-4D97-AF65-F5344CB8AC3E}">
        <p14:creationId xmlns:p14="http://schemas.microsoft.com/office/powerpoint/2010/main" val="329384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pic>
        <p:nvPicPr>
          <p:cNvPr id="9" name="Imagem 9">
            <a:extLst>
              <a:ext uri="{FF2B5EF4-FFF2-40B4-BE49-F238E27FC236}">
                <a16:creationId xmlns:a16="http://schemas.microsoft.com/office/drawing/2014/main" id="{00C413B0-4A9A-EA48-BDBF-49F9C641B1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785"/>
            <a:ext cx="12188825" cy="6856215"/>
          </a:xfrm>
          <a:prstGeom prst="rect">
            <a:avLst/>
          </a:prstGeom>
        </p:spPr>
      </p:pic>
      <p:pic>
        <p:nvPicPr>
          <p:cNvPr id="7" name="Picture 6">
            <a:extLst>
              <a:ext uri="{FF2B5EF4-FFF2-40B4-BE49-F238E27FC236}">
                <a16:creationId xmlns:a16="http://schemas.microsoft.com/office/drawing/2014/main" id="{3371E026-8F5C-B84B-9BF1-2C876B260D36}"/>
              </a:ext>
            </a:extLst>
          </p:cNvPr>
          <p:cNvPicPr>
            <a:picLocks noChangeAspect="1"/>
          </p:cNvPicPr>
          <p:nvPr/>
        </p:nvPicPr>
        <p:blipFill>
          <a:blip r:embed="rId5"/>
          <a:stretch>
            <a:fillRect/>
          </a:stretch>
        </p:blipFill>
        <p:spPr>
          <a:xfrm>
            <a:off x="6228272" y="14428"/>
            <a:ext cx="5960552" cy="5890251"/>
          </a:xfrm>
          <a:prstGeom prst="rect">
            <a:avLst/>
          </a:prstGeom>
        </p:spPr>
      </p:pic>
      <p:sp>
        <p:nvSpPr>
          <p:cNvPr id="3" name="TextBox 2">
            <a:extLst>
              <a:ext uri="{FF2B5EF4-FFF2-40B4-BE49-F238E27FC236}">
                <a16:creationId xmlns:a16="http://schemas.microsoft.com/office/drawing/2014/main" id="{D0D4C87E-6F24-8F40-9526-602650ABAD31}"/>
              </a:ext>
            </a:extLst>
          </p:cNvPr>
          <p:cNvSpPr txBox="1"/>
          <p:nvPr/>
        </p:nvSpPr>
        <p:spPr>
          <a:xfrm>
            <a:off x="861645" y="1348974"/>
            <a:ext cx="4739054" cy="3539430"/>
          </a:xfrm>
          <a:prstGeom prst="rect">
            <a:avLst/>
          </a:prstGeom>
          <a:noFill/>
        </p:spPr>
        <p:txBody>
          <a:bodyPr wrap="square" rtlCol="0">
            <a:spAutoFit/>
          </a:bodyPr>
          <a:lstStyle/>
          <a:p>
            <a:pPr algn="just"/>
            <a:r>
              <a:rPr lang="en-US" sz="2800" dirty="0"/>
              <a:t>“Have the courage and commitment to pursue both health and growth. This dedication needs to be passed down from the top leadership to the local pastor, lay leaders, and members.” </a:t>
            </a:r>
          </a:p>
          <a:p>
            <a:pPr algn="r"/>
            <a:endParaRPr lang="en-US" sz="1400" dirty="0"/>
          </a:p>
          <a:p>
            <a:pPr algn="r"/>
            <a:r>
              <a:rPr lang="en-US" sz="1400" dirty="0" err="1"/>
              <a:t>S.Joseph</a:t>
            </a:r>
            <a:r>
              <a:rPr lang="en-US" sz="1400" dirty="0"/>
              <a:t> Kidder, </a:t>
            </a:r>
            <a:r>
              <a:rPr lang="en-US" sz="1400" i="1" dirty="0"/>
              <a:t>Ministry Magazine</a:t>
            </a:r>
            <a:r>
              <a:rPr lang="en-US" sz="1400" dirty="0"/>
              <a:t>, Feb. 2011</a:t>
            </a:r>
            <a:endParaRPr lang="en-US" dirty="0"/>
          </a:p>
        </p:txBody>
      </p:sp>
      <p:sp>
        <p:nvSpPr>
          <p:cNvPr id="4" name="TextBox 3">
            <a:extLst>
              <a:ext uri="{FF2B5EF4-FFF2-40B4-BE49-F238E27FC236}">
                <a16:creationId xmlns:a16="http://schemas.microsoft.com/office/drawing/2014/main" id="{32FE8026-5921-5243-8879-4CB2980C2710}"/>
              </a:ext>
            </a:extLst>
          </p:cNvPr>
          <p:cNvSpPr txBox="1"/>
          <p:nvPr/>
        </p:nvSpPr>
        <p:spPr>
          <a:xfrm>
            <a:off x="917117" y="334108"/>
            <a:ext cx="4454983" cy="584775"/>
          </a:xfrm>
          <a:prstGeom prst="rect">
            <a:avLst/>
          </a:prstGeom>
          <a:noFill/>
        </p:spPr>
        <p:txBody>
          <a:bodyPr wrap="square" rtlCol="0">
            <a:spAutoFit/>
          </a:bodyPr>
          <a:lstStyle/>
          <a:p>
            <a:pPr algn="ctr"/>
            <a:r>
              <a:rPr lang="en-US" sz="3200" b="1" dirty="0">
                <a:solidFill>
                  <a:srgbClr val="3B2C5C"/>
                </a:solidFill>
              </a:rPr>
              <a:t>Growth and Health</a:t>
            </a:r>
          </a:p>
        </p:txBody>
      </p:sp>
    </p:spTree>
    <p:extLst>
      <p:ext uri="{BB962C8B-B14F-4D97-AF65-F5344CB8AC3E}">
        <p14:creationId xmlns:p14="http://schemas.microsoft.com/office/powerpoint/2010/main" val="31077669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Obstacle to </a:t>
            </a:r>
            <a:r>
              <a:rPr lang="en-US" sz="4000" b="1" dirty="0">
                <a:solidFill>
                  <a:srgbClr val="381850"/>
                </a:solidFill>
                <a:latin typeface="Gobold" panose="02000500000000000000" pitchFamily="2" charset="0"/>
              </a:rPr>
              <a:t>Empowerment</a:t>
            </a:r>
            <a:endPar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endParaRPr>
          </a:p>
        </p:txBody>
      </p:sp>
      <p:sp>
        <p:nvSpPr>
          <p:cNvPr id="13" name="CaixaDeTexto 12"/>
          <p:cNvSpPr txBox="1"/>
          <p:nvPr/>
        </p:nvSpPr>
        <p:spPr>
          <a:xfrm>
            <a:off x="224286" y="2211958"/>
            <a:ext cx="6349675" cy="2046714"/>
          </a:xfrm>
          <a:prstGeom prst="rect">
            <a:avLst/>
          </a:prstGeom>
          <a:noFill/>
        </p:spPr>
        <p:txBody>
          <a:bodyPr wrap="square" rtlCol="0">
            <a:spAutoFit/>
          </a:bodyPr>
          <a:lstStyle/>
          <a:p>
            <a:pPr marL="457200" marR="0" lvl="0" indent="-457200" algn="l" defTabSz="914126" rtl="0" eaLnBrk="1" fontAlgn="auto" latinLnBrk="0" hangingPunct="1">
              <a:lnSpc>
                <a:spcPct val="100000"/>
              </a:lnSpc>
              <a:spcBef>
                <a:spcPts val="1799"/>
              </a:spcBef>
              <a:spcAft>
                <a:spcPts val="0"/>
              </a:spcAft>
              <a:buClrTx/>
              <a:buSzTx/>
              <a:buFontTx/>
              <a:buChar char="-"/>
              <a:tabLst/>
              <a:defRPr/>
            </a:pPr>
            <a:r>
              <a:rPr kumimoji="0" lang="en-US" sz="2800" b="0" i="0" u="none" strike="noStrike" kern="1200" cap="none" spc="0" normalizeH="0" baseline="0" noProof="0" dirty="0">
                <a:ln>
                  <a:noFill/>
                </a:ln>
                <a:solidFill>
                  <a:srgbClr val="B7B7B7"/>
                </a:solidFill>
                <a:effectLst/>
                <a:uLnTx/>
                <a:uFillTx/>
                <a:latin typeface="Calibri" panose="020F0502020204030204"/>
                <a:ea typeface="+mn-ea"/>
                <a:cs typeface="+mn-cs"/>
              </a:rPr>
              <a:t>Empowerment versus filling the church. </a:t>
            </a:r>
          </a:p>
          <a:p>
            <a:pPr marL="457200" marR="0" lvl="0" indent="-457200" algn="l" defTabSz="914126" rtl="0" eaLnBrk="1" fontAlgn="auto" latinLnBrk="0" hangingPunct="1">
              <a:lnSpc>
                <a:spcPct val="100000"/>
              </a:lnSpc>
              <a:spcBef>
                <a:spcPts val="1799"/>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Reluctance to address financial matters. </a:t>
            </a: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pic>
        <p:nvPicPr>
          <p:cNvPr id="4" name="Picture 3">
            <a:extLst>
              <a:ext uri="{FF2B5EF4-FFF2-40B4-BE49-F238E27FC236}">
                <a16:creationId xmlns:a16="http://schemas.microsoft.com/office/drawing/2014/main" id="{DFDAB9B2-747A-F24C-9F74-5310D78DE806}"/>
              </a:ext>
            </a:extLst>
          </p:cNvPr>
          <p:cNvPicPr>
            <a:picLocks noChangeAspect="1"/>
          </p:cNvPicPr>
          <p:nvPr/>
        </p:nvPicPr>
        <p:blipFill>
          <a:blip r:embed="rId6"/>
          <a:stretch>
            <a:fillRect/>
          </a:stretch>
        </p:blipFill>
        <p:spPr>
          <a:xfrm>
            <a:off x="6706936" y="0"/>
            <a:ext cx="5481888" cy="5955755"/>
          </a:xfrm>
          <a:prstGeom prst="rect">
            <a:avLst/>
          </a:prstGeom>
        </p:spPr>
      </p:pic>
    </p:spTree>
    <p:extLst>
      <p:ext uri="{BB962C8B-B14F-4D97-AF65-F5344CB8AC3E}">
        <p14:creationId xmlns:p14="http://schemas.microsoft.com/office/powerpoint/2010/main" val="31357934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1323439"/>
          </a:xfrm>
          <a:prstGeom prst="rect">
            <a:avLst/>
          </a:prstGeom>
          <a:noFill/>
          <a:effectLst/>
        </p:spPr>
        <p:txBody>
          <a:bodyPr wrap="square" rtlCol="0">
            <a:spAutoFit/>
          </a:bodyPr>
          <a:lstStyle/>
          <a:p>
            <a:pPr algn="ctr" defTabSz="914126"/>
            <a:r>
              <a:rPr lang="en-US" sz="4000" b="1" dirty="0">
                <a:solidFill>
                  <a:srgbClr val="381850"/>
                </a:solidFill>
                <a:latin typeface="Gobold" panose="02000500000000000000" pitchFamily="2" charset="0"/>
              </a:rPr>
              <a:t>Poor Money Management Imperils Partnership</a:t>
            </a:r>
          </a:p>
        </p:txBody>
      </p:sp>
      <p:sp>
        <p:nvSpPr>
          <p:cNvPr id="13" name="CaixaDeTexto 12"/>
          <p:cNvSpPr txBox="1"/>
          <p:nvPr/>
        </p:nvSpPr>
        <p:spPr>
          <a:xfrm>
            <a:off x="224286" y="1939399"/>
            <a:ext cx="6918385" cy="4016356"/>
          </a:xfrm>
          <a:prstGeom prst="rect">
            <a:avLst/>
          </a:prstGeom>
          <a:noFill/>
        </p:spPr>
        <p:txBody>
          <a:bodyPr wrap="square" rtlCol="0">
            <a:spAutoFit/>
          </a:bodyPr>
          <a:lstStyle/>
          <a:p>
            <a:pPr defTabSz="914126">
              <a:spcBef>
                <a:spcPts val="1799"/>
              </a:spcBef>
            </a:pPr>
            <a:r>
              <a:rPr lang="en-US" sz="2800" dirty="0"/>
              <a:t>Many do not remember the cause of God, and carelessly expend money in holiday amusements, in dress and folly, and when there is a call made for the advancement of the work in home and foreign missions, they have nothing to give, or even have overdrawn their account. </a:t>
            </a:r>
          </a:p>
          <a:p>
            <a:pPr algn="r" defTabSz="914126">
              <a:spcBef>
                <a:spcPts val="1799"/>
              </a:spcBef>
            </a:pPr>
            <a:r>
              <a:rPr lang="en-US" sz="2000" dirty="0"/>
              <a:t>E. G. White,</a:t>
            </a:r>
            <a:r>
              <a:rPr lang="en-US" sz="2000" i="1" dirty="0"/>
              <a:t> Review and Herald, Dec. 19, 1893</a:t>
            </a:r>
            <a:br>
              <a:rPr lang="en-US" sz="2400" dirty="0"/>
            </a:br>
            <a:endParaRPr lang="en-US" sz="2399" dirty="0">
              <a:solidFill>
                <a:srgbClr val="E7E6E6">
                  <a:lumMod val="25000"/>
                </a:srgbClr>
              </a:solidFill>
              <a:latin typeface="Gobold Thin Light" panose="02000500000000000000" pitchFamily="2" charset="0"/>
            </a:endParaRPr>
          </a:p>
        </p:txBody>
      </p:sp>
      <p:pic>
        <p:nvPicPr>
          <p:cNvPr id="2" name="Picture 1">
            <a:extLst>
              <a:ext uri="{FF2B5EF4-FFF2-40B4-BE49-F238E27FC236}">
                <a16:creationId xmlns:a16="http://schemas.microsoft.com/office/drawing/2014/main" id="{FF8488F0-52FC-A446-999F-7EFB232370ED}"/>
              </a:ext>
            </a:extLst>
          </p:cNvPr>
          <p:cNvPicPr>
            <a:picLocks noChangeAspect="1"/>
          </p:cNvPicPr>
          <p:nvPr/>
        </p:nvPicPr>
        <p:blipFill>
          <a:blip r:embed="rId6"/>
          <a:stretch>
            <a:fillRect/>
          </a:stretch>
        </p:blipFill>
        <p:spPr>
          <a:xfrm>
            <a:off x="7349706" y="14428"/>
            <a:ext cx="4839118" cy="5886040"/>
          </a:xfrm>
          <a:prstGeom prst="rect">
            <a:avLst/>
          </a:prstGeom>
        </p:spPr>
      </p:pic>
    </p:spTree>
    <p:extLst>
      <p:ext uri="{BB962C8B-B14F-4D97-AF65-F5344CB8AC3E}">
        <p14:creationId xmlns:p14="http://schemas.microsoft.com/office/powerpoint/2010/main" val="3273689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4000" b="1" dirty="0">
                <a:solidFill>
                  <a:srgbClr val="381850"/>
                </a:solidFill>
                <a:latin typeface="Gobold" panose="02000500000000000000" pitchFamily="2" charset="0"/>
              </a:rPr>
              <a:t>Financial Counseling</a:t>
            </a:r>
            <a:endPar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endParaRPr>
          </a:p>
        </p:txBody>
      </p:sp>
      <p:sp>
        <p:nvSpPr>
          <p:cNvPr id="13" name="CaixaDeTexto 12"/>
          <p:cNvSpPr txBox="1"/>
          <p:nvPr/>
        </p:nvSpPr>
        <p:spPr>
          <a:xfrm>
            <a:off x="172527" y="1732363"/>
            <a:ext cx="6918385" cy="5016630"/>
          </a:xfrm>
          <a:prstGeom prst="rect">
            <a:avLst/>
          </a:prstGeom>
          <a:noFill/>
        </p:spPr>
        <p:txBody>
          <a:bodyPr wrap="square" rtlCol="0">
            <a:spAutoFit/>
          </a:bodyPr>
          <a:lstStyle/>
          <a:p>
            <a:pPr lvl="0" defTabSz="914126">
              <a:spcBef>
                <a:spcPts val="1799"/>
              </a:spcBef>
            </a:pPr>
            <a:r>
              <a:rPr lang="en-US" sz="3200" dirty="0"/>
              <a:t>Many lack wise management and economy. They do not weigh matters well, and move cautiously. Such should not trust to their own poor judgment, but should counsel with their brethren who have experience. </a:t>
            </a:r>
            <a:br>
              <a:rPr lang="en-US" sz="3200" dirty="0"/>
            </a:br>
            <a:endParaRPr lang="en-US" sz="3200" dirty="0"/>
          </a:p>
          <a:p>
            <a:pPr lvl="0" algn="r" defTabSz="914126">
              <a:spcBef>
                <a:spcPts val="1799"/>
              </a:spcBef>
            </a:pPr>
            <a:r>
              <a:rPr lang="en-US" dirty="0"/>
              <a:t>E. G. White, </a:t>
            </a:r>
            <a:r>
              <a:rPr lang="en-US" i="1" dirty="0"/>
              <a:t>Testimonies to the Church</a:t>
            </a:r>
            <a:r>
              <a:rPr lang="en-US" dirty="0"/>
              <a:t>, Vol. 1, p. 224 </a:t>
            </a:r>
          </a:p>
          <a:p>
            <a:pPr lvl="0" defTabSz="914126">
              <a:spcBef>
                <a:spcPts val="1799"/>
              </a:spcBef>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pic>
        <p:nvPicPr>
          <p:cNvPr id="4" name="Picture 3">
            <a:extLst>
              <a:ext uri="{FF2B5EF4-FFF2-40B4-BE49-F238E27FC236}">
                <a16:creationId xmlns:a16="http://schemas.microsoft.com/office/drawing/2014/main" id="{14A9429A-81F1-BC41-AFC9-29D222A1351E}"/>
              </a:ext>
            </a:extLst>
          </p:cNvPr>
          <p:cNvPicPr>
            <a:picLocks noChangeAspect="1"/>
          </p:cNvPicPr>
          <p:nvPr/>
        </p:nvPicPr>
        <p:blipFill>
          <a:blip r:embed="rId6"/>
          <a:stretch>
            <a:fillRect/>
          </a:stretch>
        </p:blipFill>
        <p:spPr>
          <a:xfrm>
            <a:off x="7142670" y="14427"/>
            <a:ext cx="5046153" cy="5941327"/>
          </a:xfrm>
          <a:prstGeom prst="rect">
            <a:avLst/>
          </a:prstGeom>
        </p:spPr>
      </p:pic>
    </p:spTree>
    <p:extLst>
      <p:ext uri="{BB962C8B-B14F-4D97-AF65-F5344CB8AC3E}">
        <p14:creationId xmlns:p14="http://schemas.microsoft.com/office/powerpoint/2010/main" val="41554809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Financial Counseling</a:t>
            </a:r>
          </a:p>
        </p:txBody>
      </p:sp>
      <p:sp>
        <p:nvSpPr>
          <p:cNvPr id="13" name="CaixaDeTexto 12"/>
          <p:cNvSpPr txBox="1"/>
          <p:nvPr/>
        </p:nvSpPr>
        <p:spPr>
          <a:xfrm>
            <a:off x="128567" y="2251110"/>
            <a:ext cx="6918385" cy="2831416"/>
          </a:xfrm>
          <a:prstGeom prst="rect">
            <a:avLst/>
          </a:prstGeom>
          <a:noFill/>
        </p:spPr>
        <p:txBody>
          <a:bodyPr wrap="square" rtlCol="0">
            <a:spAutoFit/>
          </a:bodyPr>
          <a:lstStyle/>
          <a:p>
            <a:pPr marL="457200" lvl="0" indent="-457200" defTabSz="914126">
              <a:spcBef>
                <a:spcPts val="1799"/>
              </a:spcBef>
              <a:buFontTx/>
              <a:buChar char="-"/>
            </a:pPr>
            <a:r>
              <a:rPr lang="en-US" sz="3200" dirty="0"/>
              <a:t>Use the hermit crab strategy. (I’m Undercover)</a:t>
            </a:r>
          </a:p>
          <a:p>
            <a:pPr marL="457200" indent="-457200" defTabSz="914126">
              <a:spcBef>
                <a:spcPts val="1799"/>
              </a:spcBef>
              <a:buFontTx/>
              <a:buChar char="-"/>
            </a:pPr>
            <a:r>
              <a:rPr lang="en-US" sz="3600" dirty="0"/>
              <a:t>Prioritize proximity interventions.</a:t>
            </a:r>
          </a:p>
          <a:p>
            <a:pPr lvl="0" defTabSz="914126">
              <a:spcBef>
                <a:spcPts val="1799"/>
              </a:spcBef>
            </a:pPr>
            <a:b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pic>
        <p:nvPicPr>
          <p:cNvPr id="9" name="Picture 8">
            <a:extLst>
              <a:ext uri="{FF2B5EF4-FFF2-40B4-BE49-F238E27FC236}">
                <a16:creationId xmlns:a16="http://schemas.microsoft.com/office/drawing/2014/main" id="{52A3999A-1A01-AC41-976A-2E0B1872C61D}"/>
              </a:ext>
            </a:extLst>
          </p:cNvPr>
          <p:cNvPicPr>
            <a:picLocks noChangeAspect="1"/>
          </p:cNvPicPr>
          <p:nvPr/>
        </p:nvPicPr>
        <p:blipFill>
          <a:blip r:embed="rId6"/>
          <a:stretch>
            <a:fillRect/>
          </a:stretch>
        </p:blipFill>
        <p:spPr>
          <a:xfrm>
            <a:off x="7090912" y="14427"/>
            <a:ext cx="5097912" cy="5911587"/>
          </a:xfrm>
          <a:prstGeom prst="rect">
            <a:avLst/>
          </a:prstGeom>
        </p:spPr>
      </p:pic>
    </p:spTree>
    <p:extLst>
      <p:ext uri="{BB962C8B-B14F-4D97-AF65-F5344CB8AC3E}">
        <p14:creationId xmlns:p14="http://schemas.microsoft.com/office/powerpoint/2010/main" val="16327585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pic>
        <p:nvPicPr>
          <p:cNvPr id="9" name="Imagem 9">
            <a:extLst>
              <a:ext uri="{FF2B5EF4-FFF2-40B4-BE49-F238E27FC236}">
                <a16:creationId xmlns:a16="http://schemas.microsoft.com/office/drawing/2014/main" id="{00C413B0-4A9A-EA48-BDBF-49F9C641B1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785"/>
            <a:ext cx="12188825" cy="6856215"/>
          </a:xfrm>
          <a:prstGeom prst="rect">
            <a:avLst/>
          </a:prstGeom>
        </p:spPr>
      </p:pic>
      <p:sp>
        <p:nvSpPr>
          <p:cNvPr id="2" name="TextBox 1">
            <a:extLst>
              <a:ext uri="{FF2B5EF4-FFF2-40B4-BE49-F238E27FC236}">
                <a16:creationId xmlns:a16="http://schemas.microsoft.com/office/drawing/2014/main" id="{AED3D45A-587E-6D44-A0AD-93FAFE65C6A5}"/>
              </a:ext>
            </a:extLst>
          </p:cNvPr>
          <p:cNvSpPr txBox="1"/>
          <p:nvPr/>
        </p:nvSpPr>
        <p:spPr>
          <a:xfrm>
            <a:off x="5820508" y="2127740"/>
            <a:ext cx="4967654"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000" b="1" dirty="0">
                <a:solidFill>
                  <a:srgbClr val="3B2C5C"/>
                </a:solidFill>
                <a:latin typeface="Calibri" panose="020F0502020204030204"/>
              </a:rPr>
              <a:t>4</a:t>
            </a:r>
            <a:r>
              <a:rPr kumimoji="0" lang="en-US" sz="4000" b="1" i="0" u="none" strike="noStrike" kern="1200" cap="none" spc="0" normalizeH="0" baseline="0" noProof="0" dirty="0">
                <a:ln>
                  <a:noFill/>
                </a:ln>
                <a:solidFill>
                  <a:srgbClr val="3B2C5C"/>
                </a:solidFill>
                <a:effectLst/>
                <a:uLnTx/>
                <a:uFillTx/>
                <a:latin typeface="Calibri" panose="020F0502020204030204"/>
                <a:ea typeface="+mn-ea"/>
                <a:cs typeface="+mn-cs"/>
              </a:rPr>
              <a:t>#Building Trust</a:t>
            </a:r>
          </a:p>
        </p:txBody>
      </p:sp>
      <p:pic>
        <p:nvPicPr>
          <p:cNvPr id="4" name="Picture 3">
            <a:extLst>
              <a:ext uri="{FF2B5EF4-FFF2-40B4-BE49-F238E27FC236}">
                <a16:creationId xmlns:a16="http://schemas.microsoft.com/office/drawing/2014/main" id="{B7674E12-6626-CB4F-8A0E-69649EC04BAF}"/>
              </a:ext>
            </a:extLst>
          </p:cNvPr>
          <p:cNvPicPr>
            <a:picLocks noChangeAspect="1"/>
          </p:cNvPicPr>
          <p:nvPr/>
        </p:nvPicPr>
        <p:blipFill>
          <a:blip r:embed="rId6"/>
          <a:stretch>
            <a:fillRect/>
          </a:stretch>
        </p:blipFill>
        <p:spPr>
          <a:xfrm>
            <a:off x="-2" y="14428"/>
            <a:ext cx="4580793" cy="5888718"/>
          </a:xfrm>
          <a:prstGeom prst="rect">
            <a:avLst/>
          </a:prstGeom>
        </p:spPr>
      </p:pic>
    </p:spTree>
    <p:extLst>
      <p:ext uri="{BB962C8B-B14F-4D97-AF65-F5344CB8AC3E}">
        <p14:creationId xmlns:p14="http://schemas.microsoft.com/office/powerpoint/2010/main" val="30864031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1379"/>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16" name="TextBox 15">
            <a:extLst>
              <a:ext uri="{FF2B5EF4-FFF2-40B4-BE49-F238E27FC236}">
                <a16:creationId xmlns:a16="http://schemas.microsoft.com/office/drawing/2014/main" id="{1AFE3E20-B29D-6D4A-AB99-48E677011A2E}"/>
              </a:ext>
            </a:extLst>
          </p:cNvPr>
          <p:cNvSpPr txBox="1"/>
          <p:nvPr/>
        </p:nvSpPr>
        <p:spPr>
          <a:xfrm>
            <a:off x="6297283" y="1573823"/>
            <a:ext cx="5538159" cy="3447098"/>
          </a:xfrm>
          <a:prstGeom prst="rect">
            <a:avLst/>
          </a:prstGeom>
          <a:noFill/>
        </p:spPr>
        <p:txBody>
          <a:bodyPr wrap="square" rtlCol="0">
            <a:spAutoFit/>
          </a:bodyPr>
          <a:lstStyle/>
          <a:p>
            <a:pPr algn="ctr"/>
            <a:r>
              <a:rPr lang="en-US" sz="4000" b="1" dirty="0"/>
              <a:t>Is my Contribution Important?</a:t>
            </a:r>
          </a:p>
          <a:p>
            <a:pPr algn="ctr"/>
            <a:endParaRPr lang="en-US" sz="4000" b="1" dirty="0"/>
          </a:p>
          <a:p>
            <a:pPr algn="ctr"/>
            <a:endParaRPr lang="en-US" sz="4000" b="1" dirty="0"/>
          </a:p>
          <a:p>
            <a:pPr algn="ctr"/>
            <a:endParaRPr lang="en-US" sz="4000" b="1" dirty="0"/>
          </a:p>
          <a:p>
            <a:pPr algn="r"/>
            <a:r>
              <a:rPr lang="en-US" dirty="0"/>
              <a:t>Mcintosh and </a:t>
            </a:r>
            <a:r>
              <a:rPr lang="en-US" dirty="0" err="1"/>
              <a:t>Arn</a:t>
            </a:r>
            <a:r>
              <a:rPr lang="en-US" dirty="0"/>
              <a:t>,</a:t>
            </a:r>
            <a:r>
              <a:rPr lang="en-US" i="1" dirty="0"/>
              <a:t> What Every Pastor Should Know</a:t>
            </a:r>
            <a:endParaRPr lang="en-US" sz="4000" b="1" dirty="0"/>
          </a:p>
        </p:txBody>
      </p:sp>
      <p:pic>
        <p:nvPicPr>
          <p:cNvPr id="20" name="Picture 19">
            <a:extLst>
              <a:ext uri="{FF2B5EF4-FFF2-40B4-BE49-F238E27FC236}">
                <a16:creationId xmlns:a16="http://schemas.microsoft.com/office/drawing/2014/main" id="{0B97332B-13F0-B14C-84DF-BA657592E595}"/>
              </a:ext>
            </a:extLst>
          </p:cNvPr>
          <p:cNvPicPr>
            <a:picLocks noChangeAspect="1"/>
          </p:cNvPicPr>
          <p:nvPr/>
        </p:nvPicPr>
        <p:blipFill>
          <a:blip r:embed="rId6"/>
          <a:stretch>
            <a:fillRect/>
          </a:stretch>
        </p:blipFill>
        <p:spPr>
          <a:xfrm>
            <a:off x="-1" y="1"/>
            <a:ext cx="6094413" cy="5893552"/>
          </a:xfrm>
          <a:prstGeom prst="rect">
            <a:avLst/>
          </a:prstGeom>
        </p:spPr>
      </p:pic>
    </p:spTree>
    <p:extLst>
      <p:ext uri="{BB962C8B-B14F-4D97-AF65-F5344CB8AC3E}">
        <p14:creationId xmlns:p14="http://schemas.microsoft.com/office/powerpoint/2010/main" val="1793578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Trust: All-Time-Low</a:t>
            </a:r>
          </a:p>
        </p:txBody>
      </p:sp>
      <p:sp>
        <p:nvSpPr>
          <p:cNvPr id="13" name="CaixaDeTexto 12"/>
          <p:cNvSpPr txBox="1"/>
          <p:nvPr/>
        </p:nvSpPr>
        <p:spPr>
          <a:xfrm>
            <a:off x="293299" y="2449352"/>
            <a:ext cx="7148310" cy="3016210"/>
          </a:xfrm>
          <a:prstGeom prst="rect">
            <a:avLst/>
          </a:prstGeom>
          <a:noFill/>
        </p:spPr>
        <p:txBody>
          <a:bodyPr wrap="square" rtlCol="0">
            <a:spAutoFit/>
          </a:bodyPr>
          <a:lstStyle/>
          <a:p>
            <a:pPr lvl="0" algn="ctr" defTabSz="914126">
              <a:spcBef>
                <a:spcPts val="1799"/>
              </a:spcBef>
            </a:pPr>
            <a:r>
              <a:rPr lang="en-US" sz="3200" dirty="0"/>
              <a:t>42 percent of Americans now have a “great deal” or “quite a lot” of confidence in organized religion and the church.</a:t>
            </a:r>
          </a:p>
          <a:p>
            <a:pPr lvl="0" algn="ctr" defTabSz="914126">
              <a:spcBef>
                <a:spcPts val="1799"/>
              </a:spcBef>
            </a:pPr>
            <a:endParaRPr kumimoji="0" lang="en-US" sz="3200"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a:p>
            <a:pPr lvl="0" algn="r" defTabSz="914126">
              <a:spcBef>
                <a:spcPts val="1799"/>
              </a:spcBef>
            </a:pPr>
            <a:r>
              <a:rPr lang="en-US" sz="3200" dirty="0">
                <a:solidFill>
                  <a:srgbClr val="E7E6E6">
                    <a:lumMod val="25000"/>
                  </a:srgbClr>
                </a:solidFill>
                <a:latin typeface="Gobold Thin Light" panose="02000500000000000000" pitchFamily="2" charset="0"/>
              </a:rPr>
              <a:t>Gallup poll, 2015</a:t>
            </a:r>
            <a:endParaRPr kumimoji="0" lang="en-US" sz="2400"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pic>
        <p:nvPicPr>
          <p:cNvPr id="4" name="Picture 3">
            <a:extLst>
              <a:ext uri="{FF2B5EF4-FFF2-40B4-BE49-F238E27FC236}">
                <a16:creationId xmlns:a16="http://schemas.microsoft.com/office/drawing/2014/main" id="{D359BE06-4D5A-7949-AC75-F4EFB6C8F728}"/>
              </a:ext>
            </a:extLst>
          </p:cNvPr>
          <p:cNvPicPr>
            <a:picLocks noChangeAspect="1"/>
          </p:cNvPicPr>
          <p:nvPr/>
        </p:nvPicPr>
        <p:blipFill>
          <a:blip r:embed="rId6"/>
          <a:stretch>
            <a:fillRect/>
          </a:stretch>
        </p:blipFill>
        <p:spPr>
          <a:xfrm>
            <a:off x="7684640" y="14428"/>
            <a:ext cx="4504185" cy="5876418"/>
          </a:xfrm>
          <a:prstGeom prst="rect">
            <a:avLst/>
          </a:prstGeom>
        </p:spPr>
      </p:pic>
    </p:spTree>
    <p:extLst>
      <p:ext uri="{BB962C8B-B14F-4D97-AF65-F5344CB8AC3E}">
        <p14:creationId xmlns:p14="http://schemas.microsoft.com/office/powerpoint/2010/main" val="24229906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531083" y="429344"/>
            <a:ext cx="11104891" cy="769241"/>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Invest in Growing Confidence</a:t>
            </a:r>
          </a:p>
        </p:txBody>
      </p:sp>
      <p:sp>
        <p:nvSpPr>
          <p:cNvPr id="6" name="CaixaDeTexto 5"/>
          <p:cNvSpPr txBox="1"/>
          <p:nvPr/>
        </p:nvSpPr>
        <p:spPr>
          <a:xfrm>
            <a:off x="228600" y="1391750"/>
            <a:ext cx="11632223" cy="2062103"/>
          </a:xfrm>
          <a:prstGeom prst="rect">
            <a:avLst/>
          </a:prstGeom>
          <a:noFill/>
        </p:spPr>
        <p:txBody>
          <a:bodyPr wrap="square" rtlCol="0">
            <a:spAutoFit/>
          </a:bodyPr>
          <a:lstStyle/>
          <a:p>
            <a:pPr lvl="0" algn="ctr" defTabSz="914126"/>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r>
              <a:rPr lang="en-US" sz="3200" i="1" dirty="0"/>
              <a:t>Then, when I arrive, I will give letters of introduction to the men you approve and send them with your gift to Jerusalem. </a:t>
            </a:r>
            <a:r>
              <a:rPr lang="en-US" sz="3200" i="1" baseline="30000" dirty="0"/>
              <a:t>4 </a:t>
            </a:r>
            <a:r>
              <a:rPr lang="en-US" sz="3200" i="1" dirty="0"/>
              <a:t>If it seems advisable for me to go also, they will accompany me.” </a:t>
            </a:r>
          </a:p>
          <a:p>
            <a:pPr lvl="0" algn="ctr" defTabSz="914126"/>
            <a:r>
              <a:rPr lang="en-US" sz="3200" dirty="0"/>
              <a:t>(1 Corinthians 16: 3,4)</a:t>
            </a:r>
            <a:endParaRPr kumimoji="0" lang="en-US" sz="2800" b="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Tree>
    <p:extLst>
      <p:ext uri="{BB962C8B-B14F-4D97-AF65-F5344CB8AC3E}">
        <p14:creationId xmlns:p14="http://schemas.microsoft.com/office/powerpoint/2010/main" val="1773761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Trust Changes Everything</a:t>
            </a:r>
          </a:p>
        </p:txBody>
      </p:sp>
      <p:sp>
        <p:nvSpPr>
          <p:cNvPr id="13" name="CaixaDeTexto 12"/>
          <p:cNvSpPr txBox="1"/>
          <p:nvPr/>
        </p:nvSpPr>
        <p:spPr>
          <a:xfrm>
            <a:off x="321000" y="1587709"/>
            <a:ext cx="6918385" cy="4047262"/>
          </a:xfrm>
          <a:prstGeom prst="rect">
            <a:avLst/>
          </a:prstGeom>
          <a:noFill/>
        </p:spPr>
        <p:txBody>
          <a:bodyPr wrap="square" rtlCol="0">
            <a:spAutoFit/>
          </a:bodyPr>
          <a:lstStyle/>
          <a:p>
            <a:pPr lvl="0" algn="just" defTabSz="914126">
              <a:spcBef>
                <a:spcPts val="1799"/>
              </a:spcBef>
            </a:pPr>
            <a:r>
              <a:rPr lang="en-US" sz="2800" dirty="0"/>
              <a:t>“A significant increase in the public transparency, accountability, and institutionalized credibility of the many religious and charitable causes and organizations to which American Christians might consider giving money would have the real effect over time of considerably increasing the amount of money they give.”</a:t>
            </a:r>
          </a:p>
          <a:p>
            <a:pPr lvl="0" algn="r" defTabSz="914126">
              <a:spcBef>
                <a:spcPts val="1799"/>
              </a:spcBef>
            </a:pPr>
            <a:r>
              <a:rPr lang="en-US" dirty="0"/>
              <a:t>C. Smith and M. Emerson</a:t>
            </a:r>
            <a:r>
              <a:rPr lang="en-US" i="1" dirty="0"/>
              <a:t>, Passing the Plate, p. 143</a:t>
            </a:r>
            <a:r>
              <a:rPr lang="en-US" dirty="0"/>
              <a:t> </a:t>
            </a: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2692" y="1345223"/>
            <a:ext cx="2716823" cy="2145323"/>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CBF86F52-6E11-AF47-95A1-41902DA6D2BE}"/>
              </a:ext>
            </a:extLst>
          </p:cNvPr>
          <p:cNvPicPr>
            <a:picLocks noChangeAspect="1"/>
          </p:cNvPicPr>
          <p:nvPr/>
        </p:nvPicPr>
        <p:blipFill>
          <a:blip r:embed="rId6"/>
          <a:stretch>
            <a:fillRect/>
          </a:stretch>
        </p:blipFill>
        <p:spPr>
          <a:xfrm>
            <a:off x="7587763" y="14428"/>
            <a:ext cx="4601062" cy="5946757"/>
          </a:xfrm>
          <a:prstGeom prst="rect">
            <a:avLst/>
          </a:prstGeom>
        </p:spPr>
      </p:pic>
    </p:spTree>
    <p:extLst>
      <p:ext uri="{BB962C8B-B14F-4D97-AF65-F5344CB8AC3E}">
        <p14:creationId xmlns:p14="http://schemas.microsoft.com/office/powerpoint/2010/main" val="29056431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The Equation of Trust</a:t>
            </a:r>
          </a:p>
        </p:txBody>
      </p:sp>
      <p:sp>
        <p:nvSpPr>
          <p:cNvPr id="13" name="CaixaDeTexto 12"/>
          <p:cNvSpPr txBox="1"/>
          <p:nvPr/>
        </p:nvSpPr>
        <p:spPr>
          <a:xfrm>
            <a:off x="532015" y="1411860"/>
            <a:ext cx="6097385" cy="4031873"/>
          </a:xfrm>
          <a:prstGeom prst="rect">
            <a:avLst/>
          </a:prstGeom>
          <a:noFill/>
        </p:spPr>
        <p:txBody>
          <a:bodyPr wrap="square" rtlCol="0">
            <a:spAutoFit/>
          </a:bodyPr>
          <a:lstStyle/>
          <a:p>
            <a:pPr lvl="0" algn="just" defTabSz="914126">
              <a:spcBef>
                <a:spcPts val="1799"/>
              </a:spcBef>
            </a:pPr>
            <a:r>
              <a:rPr lang="en-US" sz="2800" dirty="0"/>
              <a:t>Trustworthiness = </a:t>
            </a:r>
            <a:r>
              <a:rPr lang="en-US" sz="2800" u="sng" dirty="0"/>
              <a:t>C + R + I</a:t>
            </a:r>
            <a:br>
              <a:rPr lang="en-US" sz="2800" dirty="0"/>
            </a:br>
            <a:r>
              <a:rPr lang="en-US" sz="2800" dirty="0"/>
              <a:t>    			         S</a:t>
            </a:r>
            <a:br>
              <a:rPr lang="en-US" sz="2800" dirty="0"/>
            </a:br>
            <a:r>
              <a:rPr lang="en-US" sz="2800" dirty="0"/>
              <a:t>C = Credibility</a:t>
            </a:r>
          </a:p>
          <a:p>
            <a:pPr lvl="0" algn="just" defTabSz="914126">
              <a:spcBef>
                <a:spcPts val="1799"/>
              </a:spcBef>
            </a:pPr>
            <a:r>
              <a:rPr lang="en-US" sz="2800" dirty="0"/>
              <a:t>R = Reliability</a:t>
            </a:r>
          </a:p>
          <a:p>
            <a:pPr lvl="0" algn="just" defTabSz="914126">
              <a:spcBef>
                <a:spcPts val="1799"/>
              </a:spcBef>
            </a:pPr>
            <a:r>
              <a:rPr lang="en-US" sz="2800" dirty="0"/>
              <a:t>I = Intimacy</a:t>
            </a:r>
          </a:p>
          <a:p>
            <a:pPr lvl="0" algn="just" defTabSz="914126">
              <a:spcBef>
                <a:spcPts val="1799"/>
              </a:spcBef>
            </a:pPr>
            <a:r>
              <a:rPr lang="en-US" sz="2800" dirty="0"/>
              <a:t>S = Self-orientation</a:t>
            </a:r>
            <a:endParaRPr lang="en-US" sz="2399" dirty="0">
              <a:solidFill>
                <a:srgbClr val="E7E6E6">
                  <a:lumMod val="25000"/>
                </a:srgbClr>
              </a:solidFill>
              <a:latin typeface="Gobold Thin Light" panose="02000500000000000000" pitchFamily="2" charset="0"/>
            </a:endParaRPr>
          </a:p>
          <a:p>
            <a:pPr lvl="0" algn="r" defTabSz="914126">
              <a:spcBef>
                <a:spcPts val="1799"/>
              </a:spcBef>
            </a:pPr>
            <a:r>
              <a:rPr lang="en-US" dirty="0" err="1">
                <a:solidFill>
                  <a:srgbClr val="E7E6E6">
                    <a:lumMod val="25000"/>
                  </a:srgbClr>
                </a:solidFill>
                <a:latin typeface="Gobold Thin Light" panose="02000500000000000000" pitchFamily="2" charset="0"/>
              </a:rPr>
              <a:t>Galford</a:t>
            </a:r>
            <a:r>
              <a:rPr lang="en-US" dirty="0">
                <a:solidFill>
                  <a:srgbClr val="E7E6E6">
                    <a:lumMod val="25000"/>
                  </a:srgbClr>
                </a:solidFill>
                <a:latin typeface="Gobold Thin Light" panose="02000500000000000000" pitchFamily="2" charset="0"/>
              </a:rPr>
              <a:t> and Drapeau, </a:t>
            </a:r>
            <a:r>
              <a:rPr lang="en-US" i="1" dirty="0">
                <a:solidFill>
                  <a:srgbClr val="E7E6E6">
                    <a:lumMod val="25000"/>
                  </a:srgbClr>
                </a:solidFill>
                <a:latin typeface="Gobold Thin Light" panose="02000500000000000000" pitchFamily="2" charset="0"/>
              </a:rPr>
              <a:t>The Trusted Leader</a:t>
            </a:r>
            <a:endParaRPr lang="en-US" sz="2000" i="1" dirty="0"/>
          </a:p>
        </p:txBody>
      </p:sp>
      <p:sp>
        <p:nvSpPr>
          <p:cNvPr id="2" name="TextBox 1">
            <a:extLst>
              <a:ext uri="{FF2B5EF4-FFF2-40B4-BE49-F238E27FC236}">
                <a16:creationId xmlns:a16="http://schemas.microsoft.com/office/drawing/2014/main" id="{35F7269E-EE1A-4F4A-8A09-1459A6717083}"/>
              </a:ext>
            </a:extLst>
          </p:cNvPr>
          <p:cNvSpPr txBox="1"/>
          <p:nvPr/>
        </p:nvSpPr>
        <p:spPr>
          <a:xfrm>
            <a:off x="8352692" y="1345223"/>
            <a:ext cx="2716823" cy="2145323"/>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57262782-23C5-AE4A-ADDF-8A556ADF0D66}"/>
              </a:ext>
            </a:extLst>
          </p:cNvPr>
          <p:cNvPicPr>
            <a:picLocks noChangeAspect="1"/>
          </p:cNvPicPr>
          <p:nvPr/>
        </p:nvPicPr>
        <p:blipFill>
          <a:blip r:embed="rId5"/>
          <a:stretch>
            <a:fillRect/>
          </a:stretch>
        </p:blipFill>
        <p:spPr>
          <a:xfrm>
            <a:off x="7441608" y="14428"/>
            <a:ext cx="4747216" cy="5946757"/>
          </a:xfrm>
          <a:prstGeom prst="rect">
            <a:avLst/>
          </a:prstGeom>
        </p:spPr>
      </p:pic>
    </p:spTree>
    <p:extLst>
      <p:ext uri="{BB962C8B-B14F-4D97-AF65-F5344CB8AC3E}">
        <p14:creationId xmlns:p14="http://schemas.microsoft.com/office/powerpoint/2010/main" val="41171581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6014108" cy="707886"/>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Growing Trust</a:t>
            </a:r>
          </a:p>
        </p:txBody>
      </p:sp>
      <p:sp>
        <p:nvSpPr>
          <p:cNvPr id="13" name="CaixaDeTexto 12"/>
          <p:cNvSpPr txBox="1"/>
          <p:nvPr/>
        </p:nvSpPr>
        <p:spPr>
          <a:xfrm>
            <a:off x="189117" y="2417884"/>
            <a:ext cx="6501830" cy="2277547"/>
          </a:xfrm>
          <a:prstGeom prst="rect">
            <a:avLst/>
          </a:prstGeom>
          <a:noFill/>
        </p:spPr>
        <p:txBody>
          <a:bodyPr wrap="square" rtlCol="0">
            <a:spAutoFit/>
          </a:bodyPr>
          <a:lstStyle/>
          <a:p>
            <a:pPr marL="457200" marR="0" lvl="0" indent="-457200" algn="l" defTabSz="914126" rtl="0" eaLnBrk="1" fontAlgn="auto" latinLnBrk="0" hangingPunct="1">
              <a:lnSpc>
                <a:spcPct val="100000"/>
              </a:lnSpc>
              <a:spcBef>
                <a:spcPts val="1799"/>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Quality and relevant services.</a:t>
            </a:r>
          </a:p>
          <a:p>
            <a:pPr marL="457200" marR="0" lvl="0" indent="-457200" algn="l" defTabSz="914126" rtl="0" eaLnBrk="1" fontAlgn="auto" latinLnBrk="0" hangingPunct="1">
              <a:lnSpc>
                <a:spcPct val="100000"/>
              </a:lnSpc>
              <a:spcBef>
                <a:spcPts val="1799"/>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Quality relationship between members and church leadership. </a:t>
            </a:r>
          </a:p>
          <a:p>
            <a:pPr marL="457200" marR="0" lvl="0" indent="-457200" algn="l" defTabSz="914126" rtl="0" eaLnBrk="1" fontAlgn="auto" latinLnBrk="0" hangingPunct="1">
              <a:lnSpc>
                <a:spcPct val="100000"/>
              </a:lnSpc>
              <a:spcBef>
                <a:spcPts val="1799"/>
              </a:spcBef>
              <a:spcAft>
                <a:spcPts val="0"/>
              </a:spcAft>
              <a:buClrTx/>
              <a:buSzTx/>
              <a:buFontTx/>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Adequate internal control system</a:t>
            </a: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2692" y="1345223"/>
            <a:ext cx="2716823" cy="214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E3502533-8593-BA4B-98EE-5699FA6B3AF6}"/>
              </a:ext>
            </a:extLst>
          </p:cNvPr>
          <p:cNvPicPr>
            <a:picLocks noChangeAspect="1"/>
          </p:cNvPicPr>
          <p:nvPr/>
        </p:nvPicPr>
        <p:blipFill>
          <a:blip r:embed="rId6"/>
          <a:stretch>
            <a:fillRect/>
          </a:stretch>
        </p:blipFill>
        <p:spPr>
          <a:xfrm>
            <a:off x="6905498" y="0"/>
            <a:ext cx="5283326" cy="5926015"/>
          </a:xfrm>
          <a:prstGeom prst="rect">
            <a:avLst/>
          </a:prstGeom>
        </p:spPr>
      </p:pic>
    </p:spTree>
    <p:extLst>
      <p:ext uri="{BB962C8B-B14F-4D97-AF65-F5344CB8AC3E}">
        <p14:creationId xmlns:p14="http://schemas.microsoft.com/office/powerpoint/2010/main" val="3897309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5396873" cy="1323439"/>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en-US" sz="4000" b="1" dirty="0">
                <a:solidFill>
                  <a:srgbClr val="381850"/>
                </a:solidFill>
                <a:latin typeface="Gobold" panose="02000500000000000000" pitchFamily="2" charset="0"/>
              </a:rPr>
              <a:t>Factors Conducive to Financial Partnership</a:t>
            </a:r>
            <a:endParaRPr kumimoji="0" lang="en-US" sz="40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endParaRPr>
          </a:p>
        </p:txBody>
      </p:sp>
      <p:sp>
        <p:nvSpPr>
          <p:cNvPr id="13" name="CaixaDeTexto 12"/>
          <p:cNvSpPr txBox="1"/>
          <p:nvPr/>
        </p:nvSpPr>
        <p:spPr>
          <a:xfrm>
            <a:off x="189117" y="2118948"/>
            <a:ext cx="5905295" cy="2939266"/>
          </a:xfrm>
          <a:prstGeom prst="rect">
            <a:avLst/>
          </a:prstGeom>
          <a:noFill/>
        </p:spPr>
        <p:txBody>
          <a:bodyPr wrap="square" rtlCol="0">
            <a:spAutoFit/>
          </a:bodyPr>
          <a:lstStyle/>
          <a:p>
            <a:pPr marL="457200" lvl="0" indent="-457200" defTabSz="914126">
              <a:spcBef>
                <a:spcPts val="1799"/>
              </a:spcBef>
              <a:buFontTx/>
              <a:buChar char="-"/>
            </a:pPr>
            <a:r>
              <a:rPr lang="en-US" sz="2800" dirty="0"/>
              <a:t>Growing spirituality</a:t>
            </a:r>
          </a:p>
          <a:p>
            <a:pPr marL="457200" lvl="0" indent="-457200" defTabSz="914126">
              <a:spcBef>
                <a:spcPts val="1799"/>
              </a:spcBef>
              <a:buFontTx/>
              <a:buChar char="-"/>
            </a:pPr>
            <a:r>
              <a:rPr lang="en-US" sz="2800" dirty="0"/>
              <a:t>Deconstruction of attitudes towards money</a:t>
            </a:r>
          </a:p>
          <a:p>
            <a:pPr marL="457200" lvl="0" indent="-457200" defTabSz="914126">
              <a:spcBef>
                <a:spcPts val="1799"/>
              </a:spcBef>
              <a:buFontTx/>
              <a:buChar char="-"/>
            </a:pPr>
            <a:r>
              <a:rPr lang="en-US" sz="2800" dirty="0"/>
              <a:t>Empowering partners</a:t>
            </a:r>
          </a:p>
          <a:p>
            <a:pPr marL="457200" lvl="0" indent="-457200" defTabSz="914126">
              <a:spcBef>
                <a:spcPts val="1799"/>
              </a:spcBef>
              <a:buFontTx/>
              <a:buChar char="-"/>
            </a:pPr>
            <a:r>
              <a:rPr lang="en-US" sz="2800" dirty="0"/>
              <a:t>Building Trust</a:t>
            </a:r>
            <a:endParaRPr kumimoji="0" lang="en-US" sz="2399"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2692" y="1345223"/>
            <a:ext cx="2716823" cy="2145323"/>
          </a:xfrm>
          <a:prstGeom prst="rect">
            <a:avLst/>
          </a:prstGeom>
          <a:noFill/>
        </p:spPr>
        <p:txBody>
          <a:bodyPr wrap="square" rtlCol="0">
            <a:spAutoFit/>
          </a:bodyPr>
          <a:lstStyle/>
          <a:p>
            <a:endParaRPr lang="en-US" dirty="0"/>
          </a:p>
        </p:txBody>
      </p:sp>
      <p:pic>
        <p:nvPicPr>
          <p:cNvPr id="8" name="Picture 7">
            <a:extLst>
              <a:ext uri="{FF2B5EF4-FFF2-40B4-BE49-F238E27FC236}">
                <a16:creationId xmlns:a16="http://schemas.microsoft.com/office/drawing/2014/main" id="{2A47CA2B-294D-AE42-A545-B3FD1AC8CC4B}"/>
              </a:ext>
            </a:extLst>
          </p:cNvPr>
          <p:cNvPicPr>
            <a:picLocks noChangeAspect="1"/>
          </p:cNvPicPr>
          <p:nvPr/>
        </p:nvPicPr>
        <p:blipFill>
          <a:blip r:embed="rId6"/>
          <a:stretch>
            <a:fillRect/>
          </a:stretch>
        </p:blipFill>
        <p:spPr>
          <a:xfrm>
            <a:off x="6348043" y="14429"/>
            <a:ext cx="5816477" cy="5920380"/>
          </a:xfrm>
          <a:prstGeom prst="rect">
            <a:avLst/>
          </a:prstGeom>
          <a:ln>
            <a:noFill/>
          </a:ln>
        </p:spPr>
      </p:pic>
    </p:spTree>
    <p:extLst>
      <p:ext uri="{BB962C8B-B14F-4D97-AF65-F5344CB8AC3E}">
        <p14:creationId xmlns:p14="http://schemas.microsoft.com/office/powerpoint/2010/main" val="24574448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531083" y="429344"/>
            <a:ext cx="11104891" cy="769241"/>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Invest in Growing Confidence</a:t>
            </a:r>
          </a:p>
        </p:txBody>
      </p:sp>
      <p:sp>
        <p:nvSpPr>
          <p:cNvPr id="6" name="CaixaDeTexto 5"/>
          <p:cNvSpPr txBox="1"/>
          <p:nvPr/>
        </p:nvSpPr>
        <p:spPr>
          <a:xfrm>
            <a:off x="263106" y="1788565"/>
            <a:ext cx="11779369" cy="1200329"/>
          </a:xfrm>
          <a:prstGeom prst="rect">
            <a:avLst/>
          </a:prstGeom>
          <a:noFill/>
        </p:spPr>
        <p:txBody>
          <a:bodyPr wrap="square" rtlCol="0">
            <a:spAutoFit/>
          </a:bodyPr>
          <a:lstStyle/>
          <a:p>
            <a:pPr lvl="0" algn="ctr" defTabSz="914126"/>
            <a:r>
              <a:rPr lang="en-US" sz="4000" dirty="0"/>
              <a:t>For where your treasure is, there your heart will be also.</a:t>
            </a:r>
            <a:endParaRPr kumimoji="0" lang="en-US" sz="6000" b="0" u="none" strike="noStrike" kern="1200" cap="none" spc="0" normalizeH="0" baseline="0" noProof="0" dirty="0">
              <a:ln>
                <a:noFill/>
              </a:ln>
              <a:solidFill>
                <a:prstClr val="black"/>
              </a:solidFill>
              <a:effectLst/>
              <a:uLnTx/>
              <a:uFillTx/>
              <a:latin typeface="Calibri" panose="020F0502020204030204"/>
              <a:ea typeface="+mn-ea"/>
              <a:cs typeface="+mn-cs"/>
            </a:endParaRPr>
          </a:p>
          <a:p>
            <a:pPr lvl="0" algn="ctr" defTabSz="914126"/>
            <a:r>
              <a:rPr lang="en-US" sz="3200" dirty="0">
                <a:solidFill>
                  <a:prstClr val="black"/>
                </a:solidFill>
                <a:latin typeface="Calibri" panose="020F0502020204030204"/>
              </a:rPr>
              <a:t>(</a:t>
            </a:r>
            <a:r>
              <a:rPr kumimoji="0" lang="en-US" sz="3200" b="0" u="none" strike="noStrike" kern="1200" cap="none" spc="0" normalizeH="0" baseline="0" noProof="0" dirty="0">
                <a:ln>
                  <a:noFill/>
                </a:ln>
                <a:solidFill>
                  <a:prstClr val="black"/>
                </a:solidFill>
                <a:effectLst/>
                <a:uLnTx/>
                <a:uFillTx/>
                <a:latin typeface="Calibri" panose="020F0502020204030204"/>
                <a:ea typeface="+mn-ea"/>
                <a:cs typeface="+mn-cs"/>
              </a:rPr>
              <a:t>Matthew 6:21 NIV)</a:t>
            </a:r>
            <a:endParaRPr kumimoji="0" lang="en-US" sz="2800" b="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Tree>
    <p:extLst>
      <p:ext uri="{BB962C8B-B14F-4D97-AF65-F5344CB8AC3E}">
        <p14:creationId xmlns:p14="http://schemas.microsoft.com/office/powerpoint/2010/main" val="3240535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541968" y="160540"/>
            <a:ext cx="5396873" cy="584775"/>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Recommendations</a:t>
            </a:r>
          </a:p>
        </p:txBody>
      </p:sp>
      <p:sp>
        <p:nvSpPr>
          <p:cNvPr id="13" name="CaixaDeTexto 12"/>
          <p:cNvSpPr txBox="1"/>
          <p:nvPr/>
        </p:nvSpPr>
        <p:spPr>
          <a:xfrm>
            <a:off x="189117" y="731035"/>
            <a:ext cx="5905295" cy="5262979"/>
          </a:xfrm>
          <a:prstGeom prst="rect">
            <a:avLst/>
          </a:prstGeom>
          <a:noFill/>
        </p:spPr>
        <p:txBody>
          <a:bodyPr wrap="square" rtlCol="0">
            <a:spAutoFit/>
          </a:bodyPr>
          <a:lstStyle/>
          <a:p>
            <a:pPr lvl="0"/>
            <a:r>
              <a:rPr lang="en-US" sz="2400" dirty="0"/>
              <a:t>The Church should assess and carefully follow the spiritual financial giving pattern of members.  </a:t>
            </a:r>
          </a:p>
          <a:p>
            <a:pPr lvl="0"/>
            <a:endParaRPr lang="en-US" sz="2400" dirty="0"/>
          </a:p>
          <a:p>
            <a:pPr lvl="0"/>
            <a:r>
              <a:rPr lang="en-US" sz="2400" dirty="0"/>
              <a:t>Some designated leaders at the local church should know the identity of those struggling to be spiritual financial partners and work closely with them through visitations.</a:t>
            </a:r>
          </a:p>
          <a:p>
            <a:pPr lvl="0"/>
            <a:endParaRPr lang="en-US" sz="2400" dirty="0"/>
          </a:p>
          <a:p>
            <a:pPr lvl="0"/>
            <a:r>
              <a:rPr lang="en-US" sz="2400" dirty="0"/>
              <a:t>The local church should put in place actions and initiatives conducive to financial partnership: Growing spirituality, deconstruction of attitudes toward finances, empowering partners and building trust. </a:t>
            </a:r>
            <a:endParaRPr kumimoji="0" lang="en-US" sz="2800"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
        <p:nvSpPr>
          <p:cNvPr id="2" name="TextBox 1">
            <a:extLst>
              <a:ext uri="{FF2B5EF4-FFF2-40B4-BE49-F238E27FC236}">
                <a16:creationId xmlns:a16="http://schemas.microsoft.com/office/drawing/2014/main" id="{35F7269E-EE1A-4F4A-8A09-1459A6717083}"/>
              </a:ext>
            </a:extLst>
          </p:cNvPr>
          <p:cNvSpPr txBox="1"/>
          <p:nvPr/>
        </p:nvSpPr>
        <p:spPr>
          <a:xfrm>
            <a:off x="8352692" y="1345223"/>
            <a:ext cx="2716823" cy="214532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D2F3F61-5B25-C64C-88C5-68FCD6976F7C}"/>
              </a:ext>
            </a:extLst>
          </p:cNvPr>
          <p:cNvPicPr>
            <a:picLocks noChangeAspect="1"/>
          </p:cNvPicPr>
          <p:nvPr/>
        </p:nvPicPr>
        <p:blipFill>
          <a:blip r:embed="rId6"/>
          <a:stretch>
            <a:fillRect/>
          </a:stretch>
        </p:blipFill>
        <p:spPr>
          <a:xfrm>
            <a:off x="6637800" y="0"/>
            <a:ext cx="5526755" cy="5913783"/>
          </a:xfrm>
          <a:prstGeom prst="rect">
            <a:avLst/>
          </a:prstGeom>
        </p:spPr>
      </p:pic>
    </p:spTree>
    <p:extLst>
      <p:ext uri="{BB962C8B-B14F-4D97-AF65-F5344CB8AC3E}">
        <p14:creationId xmlns:p14="http://schemas.microsoft.com/office/powerpoint/2010/main" val="2829618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F4859BB-DF3E-1A4D-9922-8FFBF23B8472}"/>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6646" t="17685" r="9006" b="12571"/>
          <a:stretch/>
        </p:blipFill>
        <p:spPr>
          <a:xfrm>
            <a:off x="1706075" y="1894113"/>
            <a:ext cx="8574393" cy="4963887"/>
          </a:xfrm>
          <a:prstGeom prst="rect">
            <a:avLst/>
          </a:prstGeom>
        </p:spPr>
      </p:pic>
      <p:sp>
        <p:nvSpPr>
          <p:cNvPr id="4" name="Title 16">
            <a:extLst>
              <a:ext uri="{FF2B5EF4-FFF2-40B4-BE49-F238E27FC236}">
                <a16:creationId xmlns:a16="http://schemas.microsoft.com/office/drawing/2014/main" id="{DF35D6AD-A520-F640-98C5-9837F52FD146}"/>
              </a:ext>
            </a:extLst>
          </p:cNvPr>
          <p:cNvSpPr txBox="1">
            <a:spLocks/>
          </p:cNvSpPr>
          <p:nvPr/>
        </p:nvSpPr>
        <p:spPr>
          <a:xfrm>
            <a:off x="289957" y="555935"/>
            <a:ext cx="11608904" cy="661221"/>
          </a:xfrm>
          <a:prstGeom prst="rect">
            <a:avLst/>
          </a:prstGeom>
        </p:spPr>
        <p:txBody>
          <a:bodyPr>
            <a:noAutofit/>
          </a:bodyPr>
          <a:lstStyle>
            <a:lvl1pPr algn="l" defTabSz="457200" rtl="0" eaLnBrk="1" latinLnBrk="0" hangingPunct="1">
              <a:spcBef>
                <a:spcPct val="0"/>
              </a:spcBef>
              <a:buNone/>
              <a:defRPr sz="4000" b="1" kern="1200">
                <a:solidFill>
                  <a:srgbClr val="3B2C5C"/>
                </a:solidFill>
                <a:effectLst/>
                <a:latin typeface="Proxima Nova" charset="0"/>
                <a:ea typeface="Proxima Nova" charset="0"/>
                <a:cs typeface="Proxima Nova" charset="0"/>
              </a:defRPr>
            </a:lvl1pPr>
          </a:lstStyle>
          <a:p>
            <a:pPr algn="ctr"/>
            <a:r>
              <a:rPr lang="en-US" sz="4800" dirty="0"/>
              <a:t>2019 Nurture and Retention Summit</a:t>
            </a:r>
          </a:p>
        </p:txBody>
      </p:sp>
      <p:sp>
        <p:nvSpPr>
          <p:cNvPr id="5" name="Text Placeholder 18">
            <a:extLst>
              <a:ext uri="{FF2B5EF4-FFF2-40B4-BE49-F238E27FC236}">
                <a16:creationId xmlns:a16="http://schemas.microsoft.com/office/drawing/2014/main" id="{DCE9E012-FFFB-C644-AED6-DD38DDF71FB2}"/>
              </a:ext>
            </a:extLst>
          </p:cNvPr>
          <p:cNvSpPr txBox="1">
            <a:spLocks/>
          </p:cNvSpPr>
          <p:nvPr/>
        </p:nvSpPr>
        <p:spPr>
          <a:xfrm>
            <a:off x="1547276" y="1319367"/>
            <a:ext cx="9094267" cy="913598"/>
          </a:xfrm>
          <a:prstGeom prst="rect">
            <a:avLst/>
          </a:prstGeom>
        </p:spPr>
        <p:txBody>
          <a:bodyPr>
            <a:normAutofit/>
          </a:bodyPr>
          <a:lstStyle>
            <a:lvl1pPr marL="0" indent="0" algn="l" defTabSz="457200" rtl="0" eaLnBrk="1" latinLnBrk="0" hangingPunct="1">
              <a:spcBef>
                <a:spcPct val="20000"/>
              </a:spcBef>
              <a:buFont typeface="Arial"/>
              <a:buNone/>
              <a:defRPr sz="3200" kern="1200">
                <a:solidFill>
                  <a:schemeClr val="tx2">
                    <a:lumMod val="75000"/>
                  </a:schemeClr>
                </a:solidFill>
                <a:latin typeface="Proxima Nova" charset="0"/>
                <a:ea typeface="Proxima Nova" charset="0"/>
                <a:cs typeface="Proxima Nova" charset="0"/>
              </a:defRPr>
            </a:lvl1pPr>
            <a:lvl2pPr marL="457200" indent="0" algn="l" defTabSz="457200" rtl="0" eaLnBrk="1" latinLnBrk="0" hangingPunct="1">
              <a:spcBef>
                <a:spcPct val="20000"/>
              </a:spcBef>
              <a:buFont typeface="Arial"/>
              <a:buNone/>
              <a:defRPr sz="2800" kern="1200">
                <a:solidFill>
                  <a:schemeClr val="tx2">
                    <a:lumMod val="75000"/>
                  </a:schemeClr>
                </a:solidFill>
                <a:latin typeface="Proxima Nova" charset="0"/>
                <a:ea typeface="Proxima Nova" charset="0"/>
                <a:cs typeface="Proxima Nova" charset="0"/>
              </a:defRPr>
            </a:lvl2pPr>
            <a:lvl3pPr marL="914400" indent="0" algn="l" defTabSz="457200" rtl="0" eaLnBrk="1" latinLnBrk="0" hangingPunct="1">
              <a:spcBef>
                <a:spcPct val="20000"/>
              </a:spcBef>
              <a:buFont typeface="Arial"/>
              <a:buNone/>
              <a:defRPr sz="2400" kern="1200">
                <a:solidFill>
                  <a:schemeClr val="tx2">
                    <a:lumMod val="75000"/>
                  </a:schemeClr>
                </a:solidFill>
                <a:latin typeface="Proxima Nova" charset="0"/>
                <a:ea typeface="Proxima Nova" charset="0"/>
                <a:cs typeface="Proxima Nova" charset="0"/>
              </a:defRPr>
            </a:lvl3pPr>
            <a:lvl4pPr marL="13716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4pPr>
            <a:lvl5pPr marL="1828800" indent="0" algn="l" defTabSz="457200" rtl="0" eaLnBrk="1" latinLnBrk="0" hangingPunct="1">
              <a:spcBef>
                <a:spcPct val="20000"/>
              </a:spcBef>
              <a:buFont typeface="Arial"/>
              <a:buNone/>
              <a:defRPr sz="2000" kern="1200">
                <a:solidFill>
                  <a:schemeClr val="tx2">
                    <a:lumMod val="75000"/>
                  </a:schemeClr>
                </a:solidFill>
                <a:latin typeface="Proxima Nova" charset="0"/>
                <a:ea typeface="Proxima Nova" charset="0"/>
                <a:cs typeface="Proxima Nova"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sz="4000" dirty="0">
                <a:solidFill>
                  <a:srgbClr val="50A87E"/>
                </a:solidFill>
              </a:rPr>
              <a:t>Discipling, Nurturing, and Reclaiming</a:t>
            </a:r>
          </a:p>
        </p:txBody>
      </p:sp>
      <p:pic>
        <p:nvPicPr>
          <p:cNvPr id="6" name="Graphic 5">
            <a:extLst>
              <a:ext uri="{FF2B5EF4-FFF2-40B4-BE49-F238E27FC236}">
                <a16:creationId xmlns:a16="http://schemas.microsoft.com/office/drawing/2014/main" id="{EE9E3E04-C846-5447-8071-1BE8AAE67C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0" y="2870968"/>
            <a:ext cx="3310556" cy="1671998"/>
          </a:xfrm>
          <a:prstGeom prst="rect">
            <a:avLst/>
          </a:prstGeom>
        </p:spPr>
      </p:pic>
      <p:pic>
        <p:nvPicPr>
          <p:cNvPr id="7" name="Graphic 6">
            <a:extLst>
              <a:ext uri="{FF2B5EF4-FFF2-40B4-BE49-F238E27FC236}">
                <a16:creationId xmlns:a16="http://schemas.microsoft.com/office/drawing/2014/main" id="{F660F855-4C76-1E49-9784-9C0D547CD60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07896" y="2870968"/>
            <a:ext cx="3310556" cy="1671998"/>
          </a:xfrm>
          <a:prstGeom prst="rect">
            <a:avLst/>
          </a:prstGeom>
        </p:spPr>
      </p:pic>
    </p:spTree>
    <p:extLst>
      <p:ext uri="{BB962C8B-B14F-4D97-AF65-F5344CB8AC3E}">
        <p14:creationId xmlns:p14="http://schemas.microsoft.com/office/powerpoint/2010/main" val="3905510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170" y="-10060"/>
            <a:ext cx="13707753" cy="6881678"/>
          </a:xfrm>
          <a:prstGeom prst="rect">
            <a:avLst/>
          </a:prstGeom>
        </p:spPr>
      </p:pic>
      <p:sp>
        <p:nvSpPr>
          <p:cNvPr id="3" name="CaixaDeTexto 2"/>
          <p:cNvSpPr txBox="1"/>
          <p:nvPr/>
        </p:nvSpPr>
        <p:spPr>
          <a:xfrm>
            <a:off x="345618" y="2227230"/>
            <a:ext cx="5399199" cy="707886"/>
          </a:xfrm>
          <a:prstGeom prst="rect">
            <a:avLst/>
          </a:prstGeom>
          <a:noFill/>
          <a:effectLst/>
        </p:spPr>
        <p:txBody>
          <a:bodyPr wrap="square" rtlCol="0">
            <a:spAutoFit/>
          </a:bodyPr>
          <a:lstStyle/>
          <a:p>
            <a:pPr defTabSz="914126"/>
            <a:r>
              <a:rPr lang="en-US" sz="4000" b="1" dirty="0">
                <a:solidFill>
                  <a:srgbClr val="381850"/>
                </a:solidFill>
                <a:latin typeface="Gobold" panose="02000500000000000000" pitchFamily="2" charset="0"/>
              </a:rPr>
              <a:t>1#Growing  Spirituality</a:t>
            </a: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Tree>
    <p:extLst>
      <p:ext uri="{BB962C8B-B14F-4D97-AF65-F5344CB8AC3E}">
        <p14:creationId xmlns:p14="http://schemas.microsoft.com/office/powerpoint/2010/main" val="5869894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m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4428"/>
            <a:ext cx="12188825" cy="6856215"/>
          </a:xfrm>
          <a:prstGeom prst="rect">
            <a:avLst/>
          </a:prstGeom>
        </p:spPr>
      </p:pic>
      <p:pic>
        <p:nvPicPr>
          <p:cNvPr id="5" name="Picture 3"/>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6" name="CaixaDeTexto 5"/>
          <p:cNvSpPr txBox="1"/>
          <p:nvPr/>
        </p:nvSpPr>
        <p:spPr>
          <a:xfrm>
            <a:off x="152401" y="591861"/>
            <a:ext cx="5942011" cy="1446293"/>
          </a:xfrm>
          <a:prstGeom prst="rect">
            <a:avLst/>
          </a:prstGeom>
          <a:noFill/>
          <a:effectLst/>
        </p:spPr>
        <p:txBody>
          <a:bodyPr wrap="square" rtlCol="0">
            <a:spAutoFit/>
          </a:bodyPr>
          <a:lstStyle/>
          <a:p>
            <a:pPr algn="ctr" defTabSz="914126"/>
            <a:r>
              <a:rPr lang="en-US" sz="4399" b="1" dirty="0">
                <a:solidFill>
                  <a:srgbClr val="381850"/>
                </a:solidFill>
                <a:latin typeface="Gobold" panose="02000500000000000000" pitchFamily="2" charset="0"/>
              </a:rPr>
              <a:t>Spirituality and Liberality</a:t>
            </a:r>
          </a:p>
        </p:txBody>
      </p:sp>
      <p:sp>
        <p:nvSpPr>
          <p:cNvPr id="7" name="CaixaDeTexto 6"/>
          <p:cNvSpPr txBox="1"/>
          <p:nvPr/>
        </p:nvSpPr>
        <p:spPr>
          <a:xfrm>
            <a:off x="541967" y="2219093"/>
            <a:ext cx="5400046" cy="3693319"/>
          </a:xfrm>
          <a:prstGeom prst="rect">
            <a:avLst/>
          </a:prstGeom>
          <a:noFill/>
        </p:spPr>
        <p:txBody>
          <a:bodyPr wrap="square" rtlCol="0">
            <a:spAutoFit/>
          </a:bodyPr>
          <a:lstStyle/>
          <a:p>
            <a:pPr defTabSz="914126">
              <a:lnSpc>
                <a:spcPct val="150000"/>
              </a:lnSpc>
            </a:pPr>
            <a:r>
              <a:rPr lang="en-US" sz="2400" dirty="0"/>
              <a:t>“ Religiously affiliated individuals are more than two times more generous with their financial contributions on average than those without a religious affiliation.”</a:t>
            </a:r>
          </a:p>
          <a:p>
            <a:pPr defTabSz="914126">
              <a:lnSpc>
                <a:spcPct val="150000"/>
              </a:lnSpc>
            </a:pPr>
            <a:endParaRPr lang="en-US" sz="2400" dirty="0">
              <a:solidFill>
                <a:srgbClr val="E7E6E6">
                  <a:lumMod val="25000"/>
                </a:srgbClr>
              </a:solidFill>
              <a:latin typeface="Gobold Thin Light" panose="02000500000000000000" pitchFamily="2" charset="0"/>
            </a:endParaRPr>
          </a:p>
          <a:p>
            <a:pPr lvl="0" algn="ctr"/>
            <a:r>
              <a:rPr lang="en-US" dirty="0"/>
              <a:t>Lake Institute and the Giving USA Foundation™</a:t>
            </a:r>
          </a:p>
          <a:p>
            <a:pPr algn="ctr"/>
            <a:r>
              <a:rPr lang="en-US" dirty="0"/>
              <a:t>2017</a:t>
            </a:r>
            <a:r>
              <a:rPr lang="en-US" i="1" dirty="0"/>
              <a:t>: Study on American Generosity and Religious Affiliation</a:t>
            </a:r>
            <a:endParaRPr lang="en-US" sz="2399" i="1" dirty="0">
              <a:solidFill>
                <a:srgbClr val="E7E6E6">
                  <a:lumMod val="25000"/>
                </a:srgbClr>
              </a:solidFill>
              <a:latin typeface="Gobold Thin Light" panose="02000500000000000000" pitchFamily="2" charset="0"/>
            </a:endParaRPr>
          </a:p>
        </p:txBody>
      </p:sp>
      <p:pic>
        <p:nvPicPr>
          <p:cNvPr id="9" name="Picture Placeholder 9">
            <a:extLst>
              <a:ext uri="{FF2B5EF4-FFF2-40B4-BE49-F238E27FC236}">
                <a16:creationId xmlns:a16="http://schemas.microsoft.com/office/drawing/2014/main" id="{40374281-1BB4-B242-A521-A096DAD0F520}"/>
              </a:ext>
            </a:extLst>
          </p:cNvPr>
          <p:cNvPicPr>
            <a:picLocks noChangeAspect="1"/>
          </p:cNvPicPr>
          <p:nvPr/>
        </p:nvPicPr>
        <p:blipFill>
          <a:blip r:embed="rId5"/>
          <a:srcRect l="20349" r="20349"/>
          <a:stretch>
            <a:fillRect/>
          </a:stretch>
        </p:blipFill>
        <p:spPr>
          <a:xfrm>
            <a:off x="6246813" y="161193"/>
            <a:ext cx="5942012" cy="5782407"/>
          </a:xfrm>
          <a:prstGeom prst="rect">
            <a:avLst/>
          </a:prstGeom>
          <a:ln w="38100" cap="rnd" cmpd="sng">
            <a:noFill/>
            <a:round/>
          </a:ln>
        </p:spPr>
      </p:pic>
    </p:spTree>
    <p:extLst>
      <p:ext uri="{BB962C8B-B14F-4D97-AF65-F5344CB8AC3E}">
        <p14:creationId xmlns:p14="http://schemas.microsoft.com/office/powerpoint/2010/main" val="256426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531083" y="429344"/>
            <a:ext cx="11104891" cy="769241"/>
          </a:xfrm>
          <a:prstGeom prst="rect">
            <a:avLst/>
          </a:prstGeom>
          <a:noFill/>
          <a:effectLst/>
        </p:spPr>
        <p:txBody>
          <a:bodyPr wrap="square" rtlCol="0">
            <a:spAutoFit/>
          </a:bodyPr>
          <a:lstStyle/>
          <a:p>
            <a:pPr algn="ctr" defTabSz="914126"/>
            <a:r>
              <a:rPr lang="en-US" sz="4399" b="1" dirty="0">
                <a:solidFill>
                  <a:srgbClr val="381850"/>
                </a:solidFill>
                <a:latin typeface="Gobold" panose="02000500000000000000" pitchFamily="2" charset="0"/>
              </a:rPr>
              <a:t>Jesus’ Financial Partners</a:t>
            </a:r>
          </a:p>
        </p:txBody>
      </p:sp>
      <p:sp>
        <p:nvSpPr>
          <p:cNvPr id="6" name="CaixaDeTexto 5"/>
          <p:cNvSpPr txBox="1"/>
          <p:nvPr/>
        </p:nvSpPr>
        <p:spPr>
          <a:xfrm>
            <a:off x="531083" y="1769817"/>
            <a:ext cx="11104891" cy="1077218"/>
          </a:xfrm>
          <a:prstGeom prst="rect">
            <a:avLst/>
          </a:prstGeom>
          <a:noFill/>
        </p:spPr>
        <p:txBody>
          <a:bodyPr wrap="square" rtlCol="0">
            <a:spAutoFit/>
          </a:bodyPr>
          <a:lstStyle/>
          <a:p>
            <a:pPr algn="ctr" defTabSz="914126"/>
            <a:r>
              <a:rPr lang="en-US" sz="2400" dirty="0"/>
              <a:t>“</a:t>
            </a:r>
            <a:r>
              <a:rPr lang="en-US" sz="3200" i="1" dirty="0"/>
              <a:t>These women were helping to support them out of their own means.” </a:t>
            </a:r>
            <a:r>
              <a:rPr lang="en-US" sz="3200" dirty="0"/>
              <a:t>(Luke 8:3b)</a:t>
            </a:r>
            <a:endParaRPr lang="en-US" sz="2399" dirty="0">
              <a:solidFill>
                <a:srgbClr val="E7E6E6">
                  <a:lumMod val="25000"/>
                </a:srgbClr>
              </a:solidFill>
              <a:latin typeface="Gobold Thin Light" panose="02000500000000000000" pitchFamily="2" charset="0"/>
            </a:endParaRPr>
          </a:p>
        </p:txBody>
      </p:sp>
    </p:spTree>
    <p:extLst>
      <p:ext uri="{BB962C8B-B14F-4D97-AF65-F5344CB8AC3E}">
        <p14:creationId xmlns:p14="http://schemas.microsoft.com/office/powerpoint/2010/main" val="2481869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531083" y="429344"/>
            <a:ext cx="11104891" cy="769241"/>
          </a:xfrm>
          <a:prstGeom prst="rect">
            <a:avLst/>
          </a:prstGeom>
          <a:noFill/>
          <a:effectLst/>
        </p:spPr>
        <p:txBody>
          <a:bodyPr wrap="square" rtlCol="0">
            <a:sp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kumimoji="0" lang="en-US" sz="4399" b="1" i="0" u="none" strike="noStrike" kern="1200" cap="none" spc="0" normalizeH="0" baseline="0" noProof="0" dirty="0">
                <a:ln>
                  <a:noFill/>
                </a:ln>
                <a:solidFill>
                  <a:srgbClr val="381850"/>
                </a:solidFill>
                <a:effectLst/>
                <a:uLnTx/>
                <a:uFillTx/>
                <a:latin typeface="Gobold" panose="02000500000000000000" pitchFamily="2" charset="0"/>
                <a:ea typeface="+mn-ea"/>
                <a:cs typeface="+mn-cs"/>
              </a:rPr>
              <a:t>Jesus’ Financial Partners</a:t>
            </a:r>
          </a:p>
        </p:txBody>
      </p:sp>
      <p:sp>
        <p:nvSpPr>
          <p:cNvPr id="6" name="CaixaDeTexto 5"/>
          <p:cNvSpPr txBox="1"/>
          <p:nvPr/>
        </p:nvSpPr>
        <p:spPr>
          <a:xfrm>
            <a:off x="228600" y="1391750"/>
            <a:ext cx="11632223" cy="2062103"/>
          </a:xfrm>
          <a:prstGeom prst="rect">
            <a:avLst/>
          </a:prstGeom>
          <a:noFill/>
        </p:spPr>
        <p:txBody>
          <a:bodyPr wrap="square" rtlCol="0">
            <a:spAutoFit/>
          </a:bodyPr>
          <a:lstStyle/>
          <a:p>
            <a:pPr lvl="0" algn="ctr" defTabSz="914126"/>
            <a:r>
              <a:rPr lang="en-US" sz="2800" dirty="0"/>
              <a:t>“</a:t>
            </a:r>
            <a:r>
              <a:rPr lang="en-US" sz="3200" dirty="0"/>
              <a:t>Uparchonton”</a:t>
            </a:r>
          </a:p>
          <a:p>
            <a:pPr lvl="0" algn="ctr" defTabSz="914126"/>
            <a:r>
              <a:rPr lang="en-US" sz="3200" dirty="0"/>
              <a:t> </a:t>
            </a:r>
          </a:p>
          <a:p>
            <a:pPr lvl="0" algn="ctr" defTabSz="914126"/>
            <a:r>
              <a:rPr lang="en-US" sz="3200" dirty="0"/>
              <a:t>Financial means including possessions and solid assets of</a:t>
            </a:r>
          </a:p>
          <a:p>
            <a:pPr lvl="0" algn="ctr" defTabSz="914126"/>
            <a:r>
              <a:rPr lang="en-US" sz="3200" dirty="0"/>
              <a:t> a certain value. </a:t>
            </a:r>
            <a:endParaRPr kumimoji="0" lang="en-US" sz="2800" b="0" i="0" u="none" strike="noStrike" kern="1200" cap="none" spc="0" normalizeH="0" baseline="0" noProof="0" dirty="0">
              <a:ln>
                <a:noFill/>
              </a:ln>
              <a:solidFill>
                <a:srgbClr val="E7E6E6">
                  <a:lumMod val="25000"/>
                </a:srgbClr>
              </a:solidFill>
              <a:effectLst/>
              <a:uLnTx/>
              <a:uFillTx/>
              <a:latin typeface="Gobold Thin Light" panose="02000500000000000000" pitchFamily="2" charset="0"/>
              <a:ea typeface="+mn-ea"/>
              <a:cs typeface="+mn-cs"/>
            </a:endParaRPr>
          </a:p>
        </p:txBody>
      </p:sp>
    </p:spTree>
    <p:extLst>
      <p:ext uri="{BB962C8B-B14F-4D97-AF65-F5344CB8AC3E}">
        <p14:creationId xmlns:p14="http://schemas.microsoft.com/office/powerpoint/2010/main" val="1985215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0141"/>
            <a:ext cx="12188825" cy="6856215"/>
          </a:xfrm>
          <a:prstGeom prst="rect">
            <a:avLst/>
          </a:prstGeom>
        </p:spPr>
      </p:pic>
      <p:sp>
        <p:nvSpPr>
          <p:cNvPr id="3" name="CaixaDeTexto 2"/>
          <p:cNvSpPr txBox="1"/>
          <p:nvPr/>
        </p:nvSpPr>
        <p:spPr>
          <a:xfrm>
            <a:off x="4835770" y="591861"/>
            <a:ext cx="6480980" cy="769313"/>
          </a:xfrm>
          <a:prstGeom prst="rect">
            <a:avLst/>
          </a:prstGeom>
          <a:noFill/>
          <a:effectLst/>
        </p:spPr>
        <p:txBody>
          <a:bodyPr wrap="square" rtlCol="0">
            <a:spAutoFit/>
          </a:bodyPr>
          <a:lstStyle/>
          <a:p>
            <a:pPr defTabSz="914126"/>
            <a:r>
              <a:rPr lang="en-US" sz="4399" b="1" dirty="0">
                <a:solidFill>
                  <a:srgbClr val="381850"/>
                </a:solidFill>
                <a:latin typeface="Gobold" panose="02000500000000000000" pitchFamily="2" charset="0"/>
              </a:rPr>
              <a:t>Experiential and Relational</a:t>
            </a:r>
          </a:p>
        </p:txBody>
      </p:sp>
      <p:sp>
        <p:nvSpPr>
          <p:cNvPr id="4" name="CaixaDeTexto 3"/>
          <p:cNvSpPr txBox="1"/>
          <p:nvPr/>
        </p:nvSpPr>
        <p:spPr>
          <a:xfrm>
            <a:off x="5695616" y="2488966"/>
            <a:ext cx="5268795" cy="2431307"/>
          </a:xfrm>
          <a:prstGeom prst="rect">
            <a:avLst/>
          </a:prstGeom>
          <a:noFill/>
        </p:spPr>
        <p:txBody>
          <a:bodyPr wrap="square" rtlCol="0">
            <a:spAutoFit/>
          </a:bodyPr>
          <a:lstStyle/>
          <a:p>
            <a:pPr marL="342900" indent="-342900" defTabSz="914126">
              <a:buFontTx/>
              <a:buChar char="-"/>
            </a:pPr>
            <a:r>
              <a:rPr lang="en-US" sz="3200" dirty="0"/>
              <a:t>They have been healed or delivered by Jesus.</a:t>
            </a:r>
          </a:p>
          <a:p>
            <a:pPr defTabSz="914126"/>
            <a:endParaRPr lang="en-US" sz="3200" dirty="0"/>
          </a:p>
          <a:p>
            <a:pPr marL="342900" indent="-342900" defTabSz="914126">
              <a:buFontTx/>
              <a:buChar char="-"/>
            </a:pPr>
            <a:r>
              <a:rPr lang="en-US" sz="3200" dirty="0"/>
              <a:t>They were with Jesus</a:t>
            </a:r>
            <a:endParaRPr lang="en-US" sz="3200" dirty="0">
              <a:solidFill>
                <a:srgbClr val="E7E6E6">
                  <a:lumMod val="25000"/>
                </a:srgbClr>
              </a:solidFill>
              <a:latin typeface="Gobold Thin Light" panose="02000500000000000000" pitchFamily="2" charset="0"/>
            </a:endParaRPr>
          </a:p>
          <a:p>
            <a:pPr marL="342797" indent="-342797" defTabSz="914126">
              <a:buFontTx/>
              <a:buChar char="-"/>
            </a:pPr>
            <a:endParaRPr lang="en-US" sz="2399" dirty="0">
              <a:solidFill>
                <a:srgbClr val="E7E6E6">
                  <a:lumMod val="25000"/>
                </a:srgbClr>
              </a:solidFill>
              <a:latin typeface="Gobold Thin Light" panose="02000500000000000000" pitchFamily="2" charset="0"/>
            </a:endParaRPr>
          </a:p>
        </p:txBody>
      </p:sp>
      <p:pic>
        <p:nvPicPr>
          <p:cNvPr id="5"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Tree>
    <p:extLst>
      <p:ext uri="{BB962C8B-B14F-4D97-AF65-F5344CB8AC3E}">
        <p14:creationId xmlns:p14="http://schemas.microsoft.com/office/powerpoint/2010/main" val="15875464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m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893"/>
            <a:ext cx="12188825" cy="6856215"/>
          </a:xfrm>
          <a:prstGeom prst="rect">
            <a:avLst/>
          </a:prstGeom>
        </p:spPr>
      </p:pic>
      <p:sp>
        <p:nvSpPr>
          <p:cNvPr id="3" name="CaixaDeTexto 2"/>
          <p:cNvSpPr txBox="1"/>
          <p:nvPr/>
        </p:nvSpPr>
        <p:spPr>
          <a:xfrm>
            <a:off x="541967" y="555939"/>
            <a:ext cx="7714511" cy="769313"/>
          </a:xfrm>
          <a:prstGeom prst="rect">
            <a:avLst/>
          </a:prstGeom>
          <a:noFill/>
          <a:effectLst/>
        </p:spPr>
        <p:txBody>
          <a:bodyPr wrap="square" rtlCol="0">
            <a:spAutoFit/>
          </a:bodyPr>
          <a:lstStyle/>
          <a:p>
            <a:pPr defTabSz="914126"/>
            <a:r>
              <a:rPr lang="en-US" sz="4399" b="1" dirty="0">
                <a:solidFill>
                  <a:srgbClr val="381850"/>
                </a:solidFill>
                <a:latin typeface="Gobold" panose="02000500000000000000" pitchFamily="2" charset="0"/>
              </a:rPr>
              <a:t>Partnership and Faithfulness</a:t>
            </a:r>
            <a:endParaRPr lang="en-US" sz="1600" dirty="0">
              <a:solidFill>
                <a:srgbClr val="E7E6E6">
                  <a:lumMod val="50000"/>
                </a:srgbClr>
              </a:solidFill>
              <a:latin typeface="Gobold Thin Light" panose="02000500000000000000" pitchFamily="2" charset="0"/>
            </a:endParaRPr>
          </a:p>
        </p:txBody>
      </p:sp>
      <p:sp>
        <p:nvSpPr>
          <p:cNvPr id="4" name="CaixaDeTexto 3"/>
          <p:cNvSpPr txBox="1"/>
          <p:nvPr/>
        </p:nvSpPr>
        <p:spPr>
          <a:xfrm>
            <a:off x="313368" y="2689042"/>
            <a:ext cx="5508914" cy="1569660"/>
          </a:xfrm>
          <a:prstGeom prst="rect">
            <a:avLst/>
          </a:prstGeom>
          <a:noFill/>
        </p:spPr>
        <p:txBody>
          <a:bodyPr wrap="square" rtlCol="0">
            <a:spAutoFit/>
          </a:bodyPr>
          <a:lstStyle/>
          <a:p>
            <a:pPr algn="ctr" defTabSz="914126">
              <a:spcBef>
                <a:spcPts val="1799"/>
              </a:spcBef>
            </a:pPr>
            <a:r>
              <a:rPr lang="en-US" sz="3200" dirty="0"/>
              <a:t>Faithfulness in partnering in God’s mission prepares for faithfulness in time of crisis.</a:t>
            </a:r>
            <a:endParaRPr lang="en-US" sz="2800" dirty="0">
              <a:solidFill>
                <a:srgbClr val="E7E6E6">
                  <a:lumMod val="25000"/>
                </a:srgbClr>
              </a:solidFill>
              <a:latin typeface="Gobold Thin Light" panose="02000500000000000000" pitchFamily="2" charset="0"/>
            </a:endParaRPr>
          </a:p>
        </p:txBody>
      </p:sp>
      <p:pic>
        <p:nvPicPr>
          <p:cNvPr id="9"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Tree>
    <p:extLst>
      <p:ext uri="{BB962C8B-B14F-4D97-AF65-F5344CB8AC3E}">
        <p14:creationId xmlns:p14="http://schemas.microsoft.com/office/powerpoint/2010/main" val="3133174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m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55" y="-18438"/>
            <a:ext cx="12188825" cy="6856215"/>
          </a:xfrm>
          <a:prstGeom prst="rect">
            <a:avLst/>
          </a:prstGeom>
        </p:spPr>
      </p:pic>
      <p:pic>
        <p:nvPicPr>
          <p:cNvPr id="3" name="Picture 3"/>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6400"/>
                    </a14:imgEffect>
                    <a14:imgEffect>
                      <a14:saturation sat="105000"/>
                    </a14:imgEffect>
                    <a14:imgEffect>
                      <a14:brightnessContrast bright="9000" contrast="40000"/>
                    </a14:imgEffect>
                  </a14:imgLayer>
                </a14:imgProps>
              </a:ext>
              <a:ext uri="{28A0092B-C50C-407E-A947-70E740481C1C}">
                <a14:useLocalDpi xmlns:a14="http://schemas.microsoft.com/office/drawing/2010/main" val="0"/>
              </a:ext>
            </a:extLst>
          </a:blip>
          <a:stretch>
            <a:fillRect/>
          </a:stretch>
        </p:blipFill>
        <p:spPr>
          <a:xfrm>
            <a:off x="917117" y="6029793"/>
            <a:ext cx="727917" cy="701560"/>
          </a:xfrm>
          <a:prstGeom prst="rect">
            <a:avLst/>
          </a:prstGeom>
        </p:spPr>
      </p:pic>
      <p:sp>
        <p:nvSpPr>
          <p:cNvPr id="4" name="CaixaDeTexto 3"/>
          <p:cNvSpPr txBox="1"/>
          <p:nvPr/>
        </p:nvSpPr>
        <p:spPr>
          <a:xfrm>
            <a:off x="541968" y="591861"/>
            <a:ext cx="7290818" cy="2123274"/>
          </a:xfrm>
          <a:prstGeom prst="rect">
            <a:avLst/>
          </a:prstGeom>
          <a:noFill/>
          <a:effectLst/>
        </p:spPr>
        <p:txBody>
          <a:bodyPr wrap="square" rtlCol="0">
            <a:spAutoFit/>
          </a:bodyPr>
          <a:lstStyle/>
          <a:p>
            <a:pPr defTabSz="914126"/>
            <a:r>
              <a:rPr lang="en-US" sz="4399" b="1" dirty="0">
                <a:solidFill>
                  <a:srgbClr val="381850"/>
                </a:solidFill>
                <a:latin typeface="Gobold" panose="02000500000000000000" pitchFamily="2" charset="0"/>
              </a:rPr>
              <a:t>2#Deconstruction of Attitudes towards Money</a:t>
            </a:r>
            <a:endParaRPr lang="en-US" sz="1600" dirty="0">
              <a:solidFill>
                <a:srgbClr val="E7E6E6">
                  <a:lumMod val="50000"/>
                </a:srgbClr>
              </a:solidFill>
              <a:latin typeface="Gobold Thin Light" panose="02000500000000000000" pitchFamily="2" charset="0"/>
            </a:endParaRPr>
          </a:p>
          <a:p>
            <a:pPr defTabSz="914126"/>
            <a:endParaRPr lang="en-US" sz="4399" b="1" dirty="0">
              <a:solidFill>
                <a:srgbClr val="381850"/>
              </a:solidFill>
              <a:latin typeface="Gobold" panose="02000500000000000000" pitchFamily="2" charset="0"/>
            </a:endParaRPr>
          </a:p>
        </p:txBody>
      </p:sp>
    </p:spTree>
    <p:extLst>
      <p:ext uri="{BB962C8B-B14F-4D97-AF65-F5344CB8AC3E}">
        <p14:creationId xmlns:p14="http://schemas.microsoft.com/office/powerpoint/2010/main" val="1183925246"/>
      </p:ext>
    </p:extLst>
  </p:cSld>
  <p:clrMapOvr>
    <a:masterClrMapping/>
  </p:clrMapOvr>
</p:sld>
</file>

<file path=ppt/theme/theme1.xml><?xml version="1.0" encoding="utf-8"?>
<a:theme xmlns:a="http://schemas.openxmlformats.org/drawingml/2006/main" name="AdventHealth Presentation">
  <a:themeElements>
    <a:clrScheme name="Conference">
      <a:dk1>
        <a:srgbClr val="3B2C5B"/>
      </a:dk1>
      <a:lt1>
        <a:srgbClr val="D5EAF3"/>
      </a:lt1>
      <a:dk2>
        <a:srgbClr val="6F59A6"/>
      </a:dk2>
      <a:lt2>
        <a:srgbClr val="7D66AD"/>
      </a:lt2>
      <a:accent1>
        <a:srgbClr val="80C32C"/>
      </a:accent1>
      <a:accent2>
        <a:srgbClr val="FFE5B1"/>
      </a:accent2>
      <a:accent3>
        <a:srgbClr val="00AAEA"/>
      </a:accent3>
      <a:accent4>
        <a:srgbClr val="F15F51"/>
      </a:accent4>
      <a:accent5>
        <a:srgbClr val="743B9A"/>
      </a:accent5>
      <a:accent6>
        <a:srgbClr val="005C5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9EB6CD5-F294-944A-863E-A08B46B345AA}" vid="{F408C86B-4538-E64D-8883-0C98BBCE49AB}"/>
    </a:ext>
  </a:extLst>
</a:theme>
</file>

<file path=ppt/theme/theme2.xml><?xml version="1.0" encoding="utf-8"?>
<a:theme xmlns:a="http://schemas.openxmlformats.org/drawingml/2006/main" name="1_AdventHealth Presentation">
  <a:themeElements>
    <a:clrScheme name="AdventHealth June 2018">
      <a:dk1>
        <a:srgbClr val="005B96"/>
      </a:dk1>
      <a:lt1>
        <a:srgbClr val="FEFFFF"/>
      </a:lt1>
      <a:dk2>
        <a:srgbClr val="717F89"/>
      </a:dk2>
      <a:lt2>
        <a:srgbClr val="FEFFFF"/>
      </a:lt2>
      <a:accent1>
        <a:srgbClr val="80C32C"/>
      </a:accent1>
      <a:accent2>
        <a:srgbClr val="FAA301"/>
      </a:accent2>
      <a:accent3>
        <a:srgbClr val="00AAEA"/>
      </a:accent3>
      <a:accent4>
        <a:srgbClr val="EF2D18"/>
      </a:accent4>
      <a:accent5>
        <a:srgbClr val="743B9A"/>
      </a:accent5>
      <a:accent6>
        <a:srgbClr val="005C5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9EB6CD5-F294-944A-863E-A08B46B345AA}" vid="{F408C86B-4538-E64D-8883-0C98BBCE49AB}"/>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71B9D7332FE34439C356801723A5486" ma:contentTypeVersion="21" ma:contentTypeDescription="Create a new document." ma:contentTypeScope="" ma:versionID="7921b96cd99d6c31071b55cc7dedbe03">
  <xsd:schema xmlns:xsd="http://www.w3.org/2001/XMLSchema" xmlns:xs="http://www.w3.org/2001/XMLSchema" xmlns:p="http://schemas.microsoft.com/office/2006/metadata/properties" xmlns:ns1="http://schemas.microsoft.com/sharepoint/v3" xmlns:ns2="91ad8e49-928a-424a-b1ac-74667698aedb" xmlns:ns3="fca5eab2-390c-4866-ad3c-9d054cd00e27" targetNamespace="http://schemas.microsoft.com/office/2006/metadata/properties" ma:root="true" ma:fieldsID="510a8cd110c577a787c55ff55971cf4c" ns1:_="" ns2:_="" ns3:_="">
    <xsd:import namespace="http://schemas.microsoft.com/sharepoint/v3"/>
    <xsd:import namespace="91ad8e49-928a-424a-b1ac-74667698aedb"/>
    <xsd:import namespace="fca5eab2-390c-4866-ad3c-9d054cd00e27"/>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4"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5"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1ad8e49-928a-424a-b1ac-74667698aedb"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a5eab2-390c-4866-ad3c-9d054cd00e27"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6"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C4587DC-5AFF-44C3-8131-9B3C4D69C4F2}">
  <ds:schemaRefs>
    <ds:schemaRef ds:uri="http://schemas.microsoft.com/sharepoint/v3/contenttype/forms"/>
  </ds:schemaRefs>
</ds:datastoreItem>
</file>

<file path=customXml/itemProps2.xml><?xml version="1.0" encoding="utf-8"?>
<ds:datastoreItem xmlns:ds="http://schemas.openxmlformats.org/officeDocument/2006/customXml" ds:itemID="{51A99FA9-C7E3-46A9-A179-1275EAFED94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1ad8e49-928a-424a-b1ac-74667698aedb"/>
    <ds:schemaRef ds:uri="fca5eab2-390c-4866-ad3c-9d054cd00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77ECED7-1E5B-481F-9890-370D5BC1CDE1}">
  <ds:schemaRefs>
    <ds:schemaRef ds:uri="http://schemas.openxmlformats.org/package/2006/metadata/core-properties"/>
    <ds:schemaRef ds:uri="http://purl.org/dc/terms/"/>
    <ds:schemaRef ds:uri="http://schemas.microsoft.com/office/2006/documentManagement/types"/>
    <ds:schemaRef ds:uri="http://purl.org/dc/elements/1.1/"/>
    <ds:schemaRef ds:uri="http://schemas.microsoft.com/office/2006/metadata/properties"/>
    <ds:schemaRef ds:uri="fca5eab2-390c-4866-ad3c-9d054cd00e27"/>
    <ds:schemaRef ds:uri="http://purl.org/dc/dcmitype/"/>
    <ds:schemaRef ds:uri="91ad8e49-928a-424a-b1ac-74667698aedb"/>
    <ds:schemaRef ds:uri="http://schemas.microsoft.com/office/infopath/2007/PartnerControl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AdventHealth Presentation</Template>
  <TotalTime>5005</TotalTime>
  <Words>1227</Words>
  <Application>Microsoft Macintosh PowerPoint</Application>
  <PresentationFormat>Custom</PresentationFormat>
  <Paragraphs>142</Paragraphs>
  <Slides>28</Slides>
  <Notes>24</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28</vt:i4>
      </vt:variant>
    </vt:vector>
  </HeadingPairs>
  <TitlesOfParts>
    <vt:vector size="37" baseType="lpstr">
      <vt:lpstr>Calibri Light</vt:lpstr>
      <vt:lpstr>Gobold</vt:lpstr>
      <vt:lpstr>Gobold Thin Light</vt:lpstr>
      <vt:lpstr>Calibri</vt:lpstr>
      <vt:lpstr>Proxima Nova</vt:lpstr>
      <vt:lpstr>Arial</vt:lpstr>
      <vt:lpstr>AdventHealth Presentation</vt:lpstr>
      <vt:lpstr>1_AdventHealth Presentation</vt:lpstr>
      <vt:lpstr>Tema do Office</vt:lpstr>
      <vt:lpstr>Growing Faithfulness in the Local Church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Theme Introduction</dc:title>
  <dc:creator>Haughton, Kristopher</dc:creator>
  <cp:lastModifiedBy>Barbe, Aniel</cp:lastModifiedBy>
  <cp:revision>91</cp:revision>
  <cp:lastPrinted>2019-04-08T13:21:37Z</cp:lastPrinted>
  <dcterms:created xsi:type="dcterms:W3CDTF">2018-12-21T18:01:47Z</dcterms:created>
  <dcterms:modified xsi:type="dcterms:W3CDTF">2019-04-08T13:48:58Z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0x010100971B9D7332FE34439C356801723A5486</vt:lpwstr>
  </property>
  <property fmtid="{D5CDD505-2E9C-101B-9397-08002B2CF9AE}" pid="3" name="Order">
    <vt:r8>15500</vt:r8>
  </property>
  <property fmtid="{D5CDD505-2E9C-101B-9397-08002B2CF9AE}" pid="4" name="Project">
    <vt:lpwstr>Presentation Templates</vt:lpwstr>
  </property>
  <property fmtid="{D5CDD505-2E9C-101B-9397-08002B2CF9AE}" pid="5" name="Arc Group">
    <vt:lpwstr>Templates</vt:lpwstr>
  </property>
</Properties>
</file>