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p:restoredTop sz="94686"/>
  </p:normalViewPr>
  <p:slideViewPr>
    <p:cSldViewPr snapToGrid="0" snapToObjects="1">
      <p:cViewPr varScale="1">
        <p:scale>
          <a:sx n="53" d="100"/>
          <a:sy n="53" d="100"/>
        </p:scale>
        <p:origin x="176" y="4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notesMaster" Target="notesMasters/notesMaster1.xml"/><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7654697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FFFFFF"/>
        </a:solidFill>
        <a:effectLst/>
      </p:bgPr>
    </p:bg>
    <p:spTree>
      <p:nvGrpSpPr>
        <p:cNvPr id="1" name=""/>
        <p:cNvGrpSpPr/>
        <p:nvPr/>
      </p:nvGrpSpPr>
      <p:grpSpPr>
        <a:xfrm>
          <a:off x="0" y="0"/>
          <a:ext cx="0" cy="0"/>
          <a:chOff x="0" y="0"/>
          <a:chExt cx="0" cy="0"/>
        </a:xfrm>
      </p:grpSpPr>
      <p:sp>
        <p:nvSpPr>
          <p:cNvPr id="131" name="Shape 131"/>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32" name="Shape 132"/>
          <p:cNvSpPr>
            <a:spLocks noGrp="1"/>
          </p:cNvSpPr>
          <p:nvPr>
            <p:ph type="sldNum" sz="quarter" idx="2"/>
          </p:nvPr>
        </p:nvSpPr>
        <p:spPr>
          <a:xfrm>
            <a:off x="12081047" y="9194800"/>
            <a:ext cx="309365" cy="342900"/>
          </a:xfrm>
          <a:prstGeom prst="rect">
            <a:avLst/>
          </a:prstGeom>
        </p:spPr>
        <p:txBody>
          <a:bodyPr/>
          <a:lstStyle>
            <a:lvl1pPr algn="r">
              <a:defRPr sz="1600">
                <a:solidFill>
                  <a:srgbClr val="CBCBCB"/>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139" name="Shape 139"/>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140" name="Shape 140"/>
          <p:cNvSpPr>
            <a:spLocks noGrp="1"/>
          </p:cNvSpPr>
          <p:nvPr>
            <p:ph type="title"/>
          </p:nvPr>
        </p:nvSpPr>
        <p:spPr>
          <a:xfrm>
            <a:off x="571500" y="723900"/>
            <a:ext cx="11861800" cy="723900"/>
          </a:xfrm>
          <a:prstGeom prst="rect">
            <a:avLst/>
          </a:prstGeom>
        </p:spPr>
        <p:txBody>
          <a:bodyPr anchor="t"/>
          <a:lstStyle>
            <a:lvl1pPr algn="l">
              <a:lnSpc>
                <a:spcPct val="100000"/>
              </a:lnSpc>
              <a:spcBef>
                <a:spcPts val="2300"/>
              </a:spcBef>
              <a:defRPr sz="5200" cap="all">
                <a:solidFill>
                  <a:srgbClr val="747676"/>
                </a:solidFill>
                <a:latin typeface="DIN Condensed"/>
                <a:ea typeface="DIN Condensed"/>
                <a:cs typeface="DIN Condensed"/>
                <a:sym typeface="DIN Condensed"/>
              </a:defRPr>
            </a:lvl1pPr>
          </a:lstStyle>
          <a:p>
            <a:r>
              <a:t>Title Text</a:t>
            </a:r>
          </a:p>
        </p:txBody>
      </p:sp>
      <p:sp>
        <p:nvSpPr>
          <p:cNvPr id="141" name="Shape 141"/>
          <p:cNvSpPr>
            <a:spLocks noGrp="1"/>
          </p:cNvSpPr>
          <p:nvPr>
            <p:ph type="sldNum" sz="quarter" idx="2"/>
          </p:nvPr>
        </p:nvSpPr>
        <p:spPr>
          <a:xfrm>
            <a:off x="12081047" y="9194800"/>
            <a:ext cx="309365" cy="342900"/>
          </a:xfrm>
          <a:prstGeom prst="rect">
            <a:avLst/>
          </a:prstGeom>
        </p:spPr>
        <p:txBody>
          <a:bodyPr/>
          <a:lstStyle>
            <a:lvl1pPr algn="r">
              <a:defRPr sz="160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4.png"/><Relationship Id="rId3" Type="http://schemas.openxmlformats.org/officeDocument/2006/relationships/image" Target="../media/image4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0.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t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png"/></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png"/><Relationship Id="rId3" Type="http://schemas.openxmlformats.org/officeDocument/2006/relationships/image" Target="../media/image3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1.png"/><Relationship Id="rId3" Type="http://schemas.openxmlformats.org/officeDocument/2006/relationships/image" Target="../media/image3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png"/><Relationship Id="rId3" Type="http://schemas.openxmlformats.org/officeDocument/2006/relationships/image" Target="../media/image3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1.png"/><Relationship Id="rId3" Type="http://schemas.openxmlformats.org/officeDocument/2006/relationships/image" Target="../media/image3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1.png"/><Relationship Id="rId3" Type="http://schemas.openxmlformats.org/officeDocument/2006/relationships/image" Target="../media/image3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1689100" y="3670300"/>
            <a:ext cx="8293100" cy="2413000"/>
          </a:xfrm>
          <a:prstGeom prst="rect">
            <a:avLst/>
          </a:prstGeom>
          <a:ln w="9525">
            <a:round/>
          </a:ln>
        </p:spPr>
        <p:txBody>
          <a:bodyPr/>
          <a:lstStyle>
            <a:lvl1pPr>
              <a:lnSpc>
                <a:spcPct val="100000"/>
              </a:lnSpc>
              <a:spcBef>
                <a:spcPts val="0"/>
              </a:spcBef>
              <a:defRPr sz="5200">
                <a:solidFill>
                  <a:srgbClr val="010101"/>
                </a:solidFill>
                <a:latin typeface="DIN Alternate"/>
                <a:ea typeface="DIN Alternate"/>
                <a:cs typeface="DIN Alternate"/>
                <a:sym typeface="DIN Alternate"/>
              </a:defRPr>
            </a:lvl1pPr>
          </a:lstStyle>
          <a:p>
            <a:r>
              <a:t>THE IMPORTANCE OF  BUDGET  PLANNING</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ctrTitle"/>
          </p:nvPr>
        </p:nvSpPr>
        <p:spPr>
          <a:xfrm>
            <a:off x="1041400" y="4092575"/>
            <a:ext cx="6985000" cy="2413000"/>
          </a:xfrm>
          <a:prstGeom prst="rect">
            <a:avLst/>
          </a:prstGeom>
        </p:spPr>
        <p:txBody>
          <a:bodyPr/>
          <a:lstStyle/>
          <a:p>
            <a:pPr algn="ctr" defTabSz="572516">
              <a:lnSpc>
                <a:spcPct val="100000"/>
              </a:lnSpc>
              <a:spcBef>
                <a:spcPts val="0"/>
              </a:spcBef>
              <a:defRPr sz="4998">
                <a:solidFill>
                  <a:srgbClr val="040505"/>
                </a:solidFill>
                <a:latin typeface="Georgia"/>
                <a:ea typeface="Georgia"/>
                <a:cs typeface="Georgia"/>
                <a:sym typeface="Georgia"/>
              </a:defRPr>
            </a:pPr>
            <a:r>
              <a:rPr>
                <a:solidFill>
                  <a:srgbClr val="010101"/>
                </a:solidFill>
              </a:rPr>
              <a:t>GENESIS 1:1 –</a:t>
            </a:r>
            <a:r>
              <a:rPr sz="4606" i="1"/>
              <a:t>”In the beginning God created the heaven and the earth.”</a:t>
            </a:r>
          </a:p>
        </p:txBody>
      </p:sp>
      <p:sp>
        <p:nvSpPr>
          <p:cNvPr id="200" name="Shape 200"/>
          <p:cNvSpPr>
            <a:spLocks noGrp="1"/>
          </p:cNvSpPr>
          <p:nvPr>
            <p:ph type="subTitle" sz="quarter" idx="1"/>
          </p:nvPr>
        </p:nvSpPr>
        <p:spPr>
          <a:xfrm>
            <a:off x="8902700" y="4738034"/>
            <a:ext cx="2641600" cy="1219201"/>
          </a:xfrm>
          <a:prstGeom prst="rect">
            <a:avLst/>
          </a:prstGeom>
          <a:ln w="9525">
            <a:round/>
          </a:ln>
        </p:spPr>
        <p:txBody>
          <a:bodyPr/>
          <a:lstStyle>
            <a:lvl1pPr algn="ctr" defTabSz="292607">
              <a:defRPr sz="3264" b="1">
                <a:solidFill>
                  <a:srgbClr val="F2333C"/>
                </a:solidFill>
                <a:latin typeface="Helvetica"/>
                <a:ea typeface="Helvetica"/>
                <a:cs typeface="Helvetica"/>
                <a:sym typeface="Helvetica"/>
              </a:defRPr>
            </a:lvl1pPr>
          </a:lstStyle>
          <a:p>
            <a:pPr>
              <a:defRPr b="0">
                <a:solidFill>
                  <a:srgbClr val="FE381C"/>
                </a:solidFill>
              </a:defRPr>
            </a:pPr>
            <a:r>
              <a:rPr b="1">
                <a:solidFill>
                  <a:srgbClr val="F2333C"/>
                </a:solidFill>
              </a:rPr>
              <a:t>GOD CREATED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animBg="1" advAuto="0"/>
      <p:bldP spid="200" grpId="2" animBg="1" advAuto="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Shape 614"/>
          <p:cNvSpPr>
            <a:spLocks noGrp="1"/>
          </p:cNvSpPr>
          <p:nvPr>
            <p:ph type="body" idx="13"/>
          </p:nvPr>
        </p:nvSpPr>
        <p:spPr>
          <a:xfrm>
            <a:off x="228600" y="7531100"/>
            <a:ext cx="11938000" cy="609600"/>
          </a:xfrm>
          <a:prstGeom prst="rect">
            <a:avLst/>
          </a:prstGeom>
        </p:spPr>
        <p:txBody>
          <a:bodyPr/>
          <a:lstStyle/>
          <a:p>
            <a:pPr>
              <a:defRPr sz="2400"/>
            </a:pPr>
            <a:r>
              <a:t>Ellen G. White, </a:t>
            </a:r>
            <a:r>
              <a:rPr u="sng"/>
              <a:t>Counsels on Stewardship</a:t>
            </a:r>
            <a:r>
              <a:t>, p. 36.</a:t>
            </a:r>
          </a:p>
        </p:txBody>
      </p:sp>
      <p:grpSp>
        <p:nvGrpSpPr>
          <p:cNvPr id="617" name="Group 617"/>
          <p:cNvGrpSpPr/>
          <p:nvPr/>
        </p:nvGrpSpPr>
        <p:grpSpPr>
          <a:xfrm>
            <a:off x="2305050" y="4114800"/>
            <a:ext cx="8394701" cy="2590800"/>
            <a:chOff x="0" y="0"/>
            <a:chExt cx="8394700" cy="2590800"/>
          </a:xfrm>
        </p:grpSpPr>
        <p:sp>
          <p:nvSpPr>
            <p:cNvPr id="616" name="Shape 616"/>
            <p:cNvSpPr>
              <a:spLocks noGrp="1"/>
            </p:cNvSpPr>
            <p:nvPr>
              <p:ph type="body" idx="14"/>
            </p:nvPr>
          </p:nvSpPr>
          <p:spPr>
            <a:xfrm>
              <a:off x="50800" y="50800"/>
              <a:ext cx="8293100" cy="2489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5100">
                  <a:solidFill>
                    <a:srgbClr val="000000"/>
                  </a:solidFill>
                  <a:latin typeface="DIN Alternate"/>
                  <a:ea typeface="DIN Alternate"/>
                  <a:cs typeface="DIN Alternate"/>
                  <a:sym typeface="DIN Alternate"/>
                </a:defRPr>
              </a:pPr>
              <a:r>
                <a:t>Money if rightly appropriated, it </a:t>
              </a:r>
              <a:r>
                <a:rPr u="sng"/>
                <a:t>can do good in the salvation of souls.</a:t>
              </a:r>
            </a:p>
          </p:txBody>
        </p:sp>
        <p:pic>
          <p:nvPicPr>
            <p:cNvPr id="615" name="Picture 614"/>
            <p:cNvPicPr>
              <a:picLocks/>
            </p:cNvPicPr>
            <p:nvPr/>
          </p:nvPicPr>
          <p:blipFill>
            <a:blip r:embed="rId2">
              <a:extLst/>
            </a:blip>
            <a:stretch>
              <a:fillRect/>
            </a:stretch>
          </p:blipFill>
          <p:spPr>
            <a:xfrm>
              <a:off x="-1" y="0"/>
              <a:ext cx="8394701" cy="2590800"/>
            </a:xfrm>
            <a:prstGeom prst="rect">
              <a:avLst/>
            </a:prstGeom>
            <a:effectLst/>
          </p:spPr>
        </p:pic>
      </p:grpSp>
      <p:grpSp>
        <p:nvGrpSpPr>
          <p:cNvPr id="620" name="Group 620"/>
          <p:cNvGrpSpPr/>
          <p:nvPr/>
        </p:nvGrpSpPr>
        <p:grpSpPr>
          <a:xfrm>
            <a:off x="2305050" y="1987550"/>
            <a:ext cx="8394701" cy="774700"/>
            <a:chOff x="0" y="0"/>
            <a:chExt cx="8394700" cy="774700"/>
          </a:xfrm>
        </p:grpSpPr>
        <p:sp>
          <p:nvSpPr>
            <p:cNvPr id="619" name="Shape 619"/>
            <p:cNvSpPr/>
            <p:nvPr/>
          </p:nvSpPr>
          <p:spPr>
            <a:xfrm>
              <a:off x="50800" y="50800"/>
              <a:ext cx="8293100" cy="6731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200">
                  <a:solidFill>
                    <a:srgbClr val="F95F48"/>
                  </a:solidFill>
                  <a:latin typeface="DIN Alternate"/>
                  <a:ea typeface="DIN Alternate"/>
                  <a:cs typeface="DIN Alternate"/>
                  <a:sym typeface="DIN Alternate"/>
                </a:defRPr>
              </a:lvl1pPr>
            </a:lstStyle>
            <a:p>
              <a:r>
                <a:t>Money - can do good in the salvation of souls.</a:t>
              </a:r>
            </a:p>
          </p:txBody>
        </p:sp>
        <p:pic>
          <p:nvPicPr>
            <p:cNvPr id="618" name="Picture 617"/>
            <p:cNvPicPr>
              <a:picLocks/>
            </p:cNvPicPr>
            <p:nvPr/>
          </p:nvPicPr>
          <p:blipFill>
            <a:blip r:embed="rId3">
              <a:extLst/>
            </a:blip>
            <a:stretch>
              <a:fillRect/>
            </a:stretch>
          </p:blipFill>
          <p:spPr>
            <a:xfrm>
              <a:off x="-1" y="0"/>
              <a:ext cx="8394701" cy="7747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 grpId="1" animBg="1" advAuto="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Shape 622"/>
          <p:cNvSpPr>
            <a:spLocks noGrp="1"/>
          </p:cNvSpPr>
          <p:nvPr>
            <p:ph type="body" idx="13"/>
          </p:nvPr>
        </p:nvSpPr>
        <p:spPr>
          <a:xfrm>
            <a:off x="533400" y="7404100"/>
            <a:ext cx="11938000" cy="609600"/>
          </a:xfrm>
          <a:prstGeom prst="rect">
            <a:avLst/>
          </a:prstGeom>
        </p:spPr>
        <p:txBody>
          <a:bodyPr/>
          <a:lstStyle/>
          <a:p>
            <a:pPr>
              <a:defRPr sz="2400"/>
            </a:pPr>
            <a:r>
              <a:t>Ellen G. White, </a:t>
            </a:r>
            <a:r>
              <a:rPr u="sng"/>
              <a:t>Adventist Home</a:t>
            </a:r>
            <a:r>
              <a:t>, p. 372.</a:t>
            </a:r>
          </a:p>
        </p:txBody>
      </p:sp>
      <p:grpSp>
        <p:nvGrpSpPr>
          <p:cNvPr id="625" name="Group 625"/>
          <p:cNvGrpSpPr/>
          <p:nvPr/>
        </p:nvGrpSpPr>
        <p:grpSpPr>
          <a:xfrm>
            <a:off x="2305050" y="2628900"/>
            <a:ext cx="8394701" cy="4495800"/>
            <a:chOff x="0" y="0"/>
            <a:chExt cx="8394700" cy="4495800"/>
          </a:xfrm>
        </p:grpSpPr>
        <p:sp>
          <p:nvSpPr>
            <p:cNvPr id="624" name="Shape 624"/>
            <p:cNvSpPr>
              <a:spLocks noGrp="1"/>
            </p:cNvSpPr>
            <p:nvPr>
              <p:ph type="body" idx="14"/>
            </p:nvPr>
          </p:nvSpPr>
          <p:spPr>
            <a:xfrm>
              <a:off x="50800" y="50800"/>
              <a:ext cx="8293100" cy="4394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700">
                  <a:solidFill>
                    <a:srgbClr val="070707"/>
                  </a:solidFill>
                  <a:latin typeface="DIN Alternate"/>
                  <a:ea typeface="DIN Alternate"/>
                  <a:cs typeface="DIN Alternate"/>
                  <a:sym typeface="DIN Alternate"/>
                </a:defRPr>
              </a:pPr>
              <a:r>
                <a:t>“Money is not necessarily a curse; it is of high value because if </a:t>
              </a:r>
              <a:r>
                <a:rPr u="sng"/>
                <a:t>rightly appropriated</a:t>
              </a:r>
              <a:r>
                <a:t>, it c</a:t>
              </a:r>
              <a:r>
                <a:rPr u="sng"/>
                <a:t>an do good in the salvation of souls</a:t>
              </a:r>
              <a:r>
                <a:t>, in blessing others who are poorer than ourselves..”</a:t>
              </a:r>
            </a:p>
          </p:txBody>
        </p:sp>
        <p:pic>
          <p:nvPicPr>
            <p:cNvPr id="623" name="Picture 622"/>
            <p:cNvPicPr>
              <a:picLocks/>
            </p:cNvPicPr>
            <p:nvPr/>
          </p:nvPicPr>
          <p:blipFill>
            <a:blip r:embed="rId2">
              <a:extLst/>
            </a:blip>
            <a:stretch>
              <a:fillRect/>
            </a:stretch>
          </p:blipFill>
          <p:spPr>
            <a:xfrm>
              <a:off x="-1" y="-1"/>
              <a:ext cx="8394701" cy="4495801"/>
            </a:xfrm>
            <a:prstGeom prst="rect">
              <a:avLst/>
            </a:prstGeom>
            <a:effectLst/>
          </p:spPr>
        </p:pic>
      </p:gr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 name="Group 629"/>
          <p:cNvGrpSpPr/>
          <p:nvPr/>
        </p:nvGrpSpPr>
        <p:grpSpPr>
          <a:xfrm>
            <a:off x="2305050" y="3448050"/>
            <a:ext cx="8394701" cy="2857500"/>
            <a:chOff x="0" y="0"/>
            <a:chExt cx="8394700" cy="2857500"/>
          </a:xfrm>
        </p:grpSpPr>
        <p:sp>
          <p:nvSpPr>
            <p:cNvPr id="628" name="Shape 628"/>
            <p:cNvSpPr>
              <a:spLocks noGrp="1"/>
            </p:cNvSpPr>
            <p:nvPr>
              <p:ph type="body" idx="14"/>
            </p:nvPr>
          </p:nvSpPr>
          <p:spPr>
            <a:xfrm>
              <a:off x="50800" y="50800"/>
              <a:ext cx="8293100" cy="27559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800">
                  <a:solidFill>
                    <a:srgbClr val="040404"/>
                  </a:solidFill>
                  <a:latin typeface="DIN Alternate"/>
                  <a:ea typeface="DIN Alternate"/>
                  <a:cs typeface="DIN Alternate"/>
                  <a:sym typeface="DIN Alternate"/>
                </a:defRPr>
              </a:lvl1pPr>
            </a:lstStyle>
            <a:p>
              <a:r>
                <a:t>“if every church member were imbued with the spirit of self-sacrifice,”</a:t>
              </a:r>
            </a:p>
          </p:txBody>
        </p:sp>
        <p:pic>
          <p:nvPicPr>
            <p:cNvPr id="627" name="Picture 626"/>
            <p:cNvPicPr>
              <a:picLocks/>
            </p:cNvPicPr>
            <p:nvPr/>
          </p:nvPicPr>
          <p:blipFill>
            <a:blip r:embed="rId2">
              <a:extLst/>
            </a:blip>
            <a:stretch>
              <a:fillRect/>
            </a:stretch>
          </p:blipFill>
          <p:spPr>
            <a:xfrm>
              <a:off x="-1" y="0"/>
              <a:ext cx="8394701" cy="2857500"/>
            </a:xfrm>
            <a:prstGeom prst="rect">
              <a:avLst/>
            </a:prstGeom>
            <a:effectLst/>
          </p:spPr>
        </p:pic>
      </p:grpSp>
      <p:sp>
        <p:nvSpPr>
          <p:cNvPr id="630" name="Shape 630"/>
          <p:cNvSpPr/>
          <p:nvPr/>
        </p:nvSpPr>
        <p:spPr>
          <a:xfrm>
            <a:off x="533400" y="6819900"/>
            <a:ext cx="11938000"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200"/>
              </a:spcBef>
              <a:defRPr i="1"/>
            </a:pPr>
            <a:r>
              <a:t>Ellen G. White, </a:t>
            </a:r>
            <a:r>
              <a:rPr u="sng"/>
              <a:t>Counsels on Stewardship</a:t>
            </a:r>
            <a:r>
              <a:t>, p. 37.</a:t>
            </a:r>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 name="Group 634"/>
          <p:cNvGrpSpPr/>
          <p:nvPr/>
        </p:nvGrpSpPr>
        <p:grpSpPr>
          <a:xfrm>
            <a:off x="2305050" y="3554728"/>
            <a:ext cx="8394701" cy="2644144"/>
            <a:chOff x="0" y="0"/>
            <a:chExt cx="8394700" cy="2644142"/>
          </a:xfrm>
        </p:grpSpPr>
        <p:sp>
          <p:nvSpPr>
            <p:cNvPr id="633" name="Shape 633"/>
            <p:cNvSpPr>
              <a:spLocks noGrp="1"/>
            </p:cNvSpPr>
            <p:nvPr>
              <p:ph type="body" idx="14"/>
            </p:nvPr>
          </p:nvSpPr>
          <p:spPr>
            <a:xfrm>
              <a:off x="50800" y="50800"/>
              <a:ext cx="8293100" cy="254254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400">
                  <a:solidFill>
                    <a:srgbClr val="0E1010"/>
                  </a:solidFill>
                  <a:latin typeface="DIN Condensed"/>
                  <a:ea typeface="DIN Condensed"/>
                  <a:cs typeface="DIN Condensed"/>
                  <a:sym typeface="DIN Condensed"/>
                </a:defRPr>
              </a:lvl1pPr>
            </a:lstStyle>
            <a:p>
              <a:r>
                <a:t>“there would be no lack of funds for home and foreign missions; our resources would be multiplied;”</a:t>
              </a:r>
            </a:p>
          </p:txBody>
        </p:sp>
        <p:pic>
          <p:nvPicPr>
            <p:cNvPr id="632" name="Picture 631"/>
            <p:cNvPicPr>
              <a:picLocks/>
            </p:cNvPicPr>
            <p:nvPr/>
          </p:nvPicPr>
          <p:blipFill>
            <a:blip r:embed="rId2">
              <a:extLst/>
            </a:blip>
            <a:stretch>
              <a:fillRect/>
            </a:stretch>
          </p:blipFill>
          <p:spPr>
            <a:xfrm>
              <a:off x="-1" y="-1"/>
              <a:ext cx="8394701" cy="2644144"/>
            </a:xfrm>
            <a:prstGeom prst="rect">
              <a:avLst/>
            </a:prstGeom>
            <a:effectLst/>
          </p:spPr>
        </p:pic>
      </p:grpSp>
      <p:sp>
        <p:nvSpPr>
          <p:cNvPr id="635" name="Shape 635"/>
          <p:cNvSpPr/>
          <p:nvPr/>
        </p:nvSpPr>
        <p:spPr>
          <a:xfrm>
            <a:off x="533400" y="6819900"/>
            <a:ext cx="11938000"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200"/>
              </a:spcBef>
              <a:defRPr i="1"/>
            </a:pPr>
            <a:r>
              <a:t>Ellen G. White, </a:t>
            </a:r>
            <a:r>
              <a:rPr u="sng"/>
              <a:t>Counsels on Stewardship</a:t>
            </a:r>
            <a:r>
              <a:t>, p. 37.</a:t>
            </a:r>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9" name="Group 639"/>
          <p:cNvGrpSpPr/>
          <p:nvPr/>
        </p:nvGrpSpPr>
        <p:grpSpPr>
          <a:xfrm>
            <a:off x="2305050" y="3124200"/>
            <a:ext cx="8394701" cy="3505200"/>
            <a:chOff x="0" y="0"/>
            <a:chExt cx="8394700" cy="3505200"/>
          </a:xfrm>
        </p:grpSpPr>
        <p:sp>
          <p:nvSpPr>
            <p:cNvPr id="638" name="Shape 638"/>
            <p:cNvSpPr>
              <a:spLocks noGrp="1"/>
            </p:cNvSpPr>
            <p:nvPr>
              <p:ph type="body" idx="14"/>
            </p:nvPr>
          </p:nvSpPr>
          <p:spPr>
            <a:xfrm>
              <a:off x="50800" y="50800"/>
              <a:ext cx="8293100" cy="34036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400">
                  <a:solidFill>
                    <a:srgbClr val="000000"/>
                  </a:solidFill>
                  <a:latin typeface="DIN Alternate"/>
                  <a:ea typeface="DIN Alternate"/>
                  <a:cs typeface="DIN Alternate"/>
                  <a:sym typeface="DIN Alternate"/>
                </a:defRPr>
              </a:lvl1pPr>
            </a:lstStyle>
            <a:p>
              <a:r>
                <a:t>“a thousand doors of usefulness would be opened; and we should be invited to enter.”</a:t>
              </a:r>
            </a:p>
          </p:txBody>
        </p:sp>
        <p:pic>
          <p:nvPicPr>
            <p:cNvPr id="637" name="Picture 636"/>
            <p:cNvPicPr>
              <a:picLocks/>
            </p:cNvPicPr>
            <p:nvPr/>
          </p:nvPicPr>
          <p:blipFill>
            <a:blip r:embed="rId2">
              <a:extLst/>
            </a:blip>
            <a:stretch>
              <a:fillRect/>
            </a:stretch>
          </p:blipFill>
          <p:spPr>
            <a:xfrm>
              <a:off x="-1" y="-1"/>
              <a:ext cx="8394701" cy="3505201"/>
            </a:xfrm>
            <a:prstGeom prst="rect">
              <a:avLst/>
            </a:prstGeom>
            <a:effectLst/>
          </p:spPr>
        </p:pic>
      </p:grpSp>
      <p:sp>
        <p:nvSpPr>
          <p:cNvPr id="640" name="Shape 640"/>
          <p:cNvSpPr/>
          <p:nvPr/>
        </p:nvSpPr>
        <p:spPr>
          <a:xfrm>
            <a:off x="533400" y="6819900"/>
            <a:ext cx="11938000"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200"/>
              </a:spcBef>
              <a:defRPr i="1"/>
            </a:pPr>
            <a:r>
              <a:t>Ellen G. White, </a:t>
            </a:r>
            <a:r>
              <a:rPr u="sng"/>
              <a:t>Counsels on Stewardship</a:t>
            </a:r>
            <a:r>
              <a:t>, p. 37.</a:t>
            </a:r>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hape 642"/>
          <p:cNvSpPr>
            <a:spLocks noGrp="1"/>
          </p:cNvSpPr>
          <p:nvPr>
            <p:ph type="title"/>
          </p:nvPr>
        </p:nvSpPr>
        <p:spPr>
          <a:xfrm rot="1428320">
            <a:off x="3600921" y="5302250"/>
            <a:ext cx="4939358" cy="1219200"/>
          </a:xfrm>
          <a:prstGeom prst="rect">
            <a:avLst/>
          </a:prstGeom>
          <a:ln w="9525">
            <a:round/>
          </a:ln>
        </p:spPr>
        <p:txBody>
          <a:bodyPr/>
          <a:lstStyle>
            <a:lvl1pPr>
              <a:lnSpc>
                <a:spcPct val="100000"/>
              </a:lnSpc>
              <a:spcBef>
                <a:spcPts val="0"/>
              </a:spcBef>
              <a:defRPr sz="5500" b="1">
                <a:solidFill>
                  <a:srgbClr val="FF3A29"/>
                </a:solidFill>
                <a:latin typeface="Georgia"/>
                <a:ea typeface="Georgia"/>
                <a:cs typeface="Georgia"/>
                <a:sym typeface="Georgia"/>
              </a:defRPr>
            </a:lvl1pPr>
          </a:lstStyle>
          <a:p>
            <a:r>
              <a:t>GOD FIRST</a:t>
            </a:r>
          </a:p>
        </p:txBody>
      </p:sp>
      <p:sp>
        <p:nvSpPr>
          <p:cNvPr id="643" name="Shape 643"/>
          <p:cNvSpPr>
            <a:spLocks noGrp="1"/>
          </p:cNvSpPr>
          <p:nvPr>
            <p:ph type="body" sz="quarter" idx="1"/>
          </p:nvPr>
        </p:nvSpPr>
        <p:spPr>
          <a:xfrm>
            <a:off x="1663700" y="4431357"/>
            <a:ext cx="8369300" cy="1905943"/>
          </a:xfrm>
          <a:prstGeom prst="rect">
            <a:avLst/>
          </a:prstGeom>
        </p:spPr>
        <p:txBody>
          <a:bodyPr/>
          <a:lstStyle/>
          <a:p>
            <a:pPr marL="0" indent="0" algn="ctr" defTabSz="484886">
              <a:spcBef>
                <a:spcPts val="0"/>
              </a:spcBef>
              <a:buClrTx/>
              <a:buSzTx/>
              <a:buFontTx/>
              <a:buNone/>
              <a:defRPr sz="3486">
                <a:solidFill>
                  <a:srgbClr val="000000"/>
                </a:solidFill>
                <a:latin typeface="DIN Alternate"/>
                <a:ea typeface="DIN Alternate"/>
                <a:cs typeface="DIN Alternate"/>
                <a:sym typeface="DIN Alternate"/>
              </a:defRPr>
            </a:pPr>
            <a:endParaRPr/>
          </a:p>
          <a:p>
            <a:pPr marL="0" indent="0" algn="ctr" defTabSz="484886">
              <a:spcBef>
                <a:spcPts val="0"/>
              </a:spcBef>
              <a:buClrTx/>
              <a:buSzTx/>
              <a:buFontTx/>
              <a:buNone/>
              <a:defRPr sz="3486">
                <a:solidFill>
                  <a:srgbClr val="FDFBFE"/>
                </a:solidFill>
                <a:latin typeface="DIN Alternate"/>
                <a:ea typeface="DIN Alternate"/>
                <a:cs typeface="DIN Alternate"/>
                <a:sym typeface="DIN Alternate"/>
              </a:defRPr>
            </a:pPr>
            <a:endParaRPr/>
          </a:p>
          <a:p>
            <a:pPr marL="0" indent="0" algn="ctr" defTabSz="484886">
              <a:spcBef>
                <a:spcPts val="0"/>
              </a:spcBef>
              <a:buClrTx/>
              <a:buSzTx/>
              <a:buFontTx/>
              <a:buNone/>
              <a:defRPr sz="4980">
                <a:solidFill>
                  <a:srgbClr val="040404"/>
                </a:solidFill>
                <a:latin typeface="DIN Alternate"/>
                <a:ea typeface="DIN Alternate"/>
                <a:cs typeface="DIN Alternate"/>
                <a:sym typeface="DIN Alternate"/>
              </a:defRPr>
            </a:pPr>
            <a:r>
              <a:t>2. S</a:t>
            </a:r>
            <a:r>
              <a:rPr>
                <a:latin typeface="Helvetica"/>
                <a:ea typeface="Helvetica"/>
                <a:cs typeface="Helvetica"/>
                <a:sym typeface="Helvetica"/>
              </a:rPr>
              <a:t>ustaining of workers. </a:t>
            </a:r>
            <a:r>
              <a:rPr sz="1909">
                <a:latin typeface="Helvetica"/>
                <a:ea typeface="Helvetica"/>
                <a:cs typeface="Helvetica"/>
                <a:sym typeface="Helvetica"/>
              </a:rPr>
              <a:t>CS36</a:t>
            </a:r>
            <a:r>
              <a:rPr>
                <a:latin typeface="Helvetica"/>
                <a:ea typeface="Helvetica"/>
                <a:cs typeface="Helvetica"/>
                <a:sym typeface="Helvetica"/>
              </a:rPr>
              <a:t>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 grpId="1" animBg="1" advAuto="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7" name="Group 647"/>
          <p:cNvGrpSpPr/>
          <p:nvPr/>
        </p:nvGrpSpPr>
        <p:grpSpPr>
          <a:xfrm>
            <a:off x="2305050" y="4089400"/>
            <a:ext cx="8394701" cy="1574800"/>
            <a:chOff x="0" y="0"/>
            <a:chExt cx="8394700" cy="1574800"/>
          </a:xfrm>
        </p:grpSpPr>
        <p:sp>
          <p:nvSpPr>
            <p:cNvPr id="646" name="Shape 646"/>
            <p:cNvSpPr>
              <a:spLocks noGrp="1"/>
            </p:cNvSpPr>
            <p:nvPr>
              <p:ph type="body" idx="14"/>
            </p:nvPr>
          </p:nvSpPr>
          <p:spPr>
            <a:xfrm>
              <a:off x="50800" y="50800"/>
              <a:ext cx="8293100" cy="1473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300">
                  <a:solidFill>
                    <a:srgbClr val="111111"/>
                  </a:solidFill>
                  <a:latin typeface="DIN Alternate"/>
                  <a:ea typeface="DIN Alternate"/>
                  <a:cs typeface="DIN Alternate"/>
                  <a:sym typeface="DIN Alternate"/>
                </a:defRPr>
              </a:lvl1pPr>
            </a:lstStyle>
            <a:p>
              <a:r>
                <a:t>“sustaining of workers in the harvest field.” </a:t>
              </a:r>
            </a:p>
          </p:txBody>
        </p:sp>
        <p:pic>
          <p:nvPicPr>
            <p:cNvPr id="645" name="Picture 644"/>
            <p:cNvPicPr>
              <a:picLocks/>
            </p:cNvPicPr>
            <p:nvPr/>
          </p:nvPicPr>
          <p:blipFill>
            <a:blip r:embed="rId2">
              <a:extLst/>
            </a:blip>
            <a:stretch>
              <a:fillRect/>
            </a:stretch>
          </p:blipFill>
          <p:spPr>
            <a:xfrm>
              <a:off x="-1" y="-1"/>
              <a:ext cx="8394701" cy="1574801"/>
            </a:xfrm>
            <a:prstGeom prst="rect">
              <a:avLst/>
            </a:prstGeom>
            <a:effectLst/>
          </p:spPr>
        </p:pic>
      </p:grpSp>
      <p:sp>
        <p:nvSpPr>
          <p:cNvPr id="648" name="Shape 648"/>
          <p:cNvSpPr/>
          <p:nvPr/>
        </p:nvSpPr>
        <p:spPr>
          <a:xfrm>
            <a:off x="533400" y="6819900"/>
            <a:ext cx="11938000"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200"/>
              </a:spcBef>
              <a:defRPr i="1"/>
            </a:pPr>
            <a:r>
              <a:t>Ellen G. White, </a:t>
            </a:r>
            <a:r>
              <a:rPr u="sng"/>
              <a:t>Counsels on Stewardship</a:t>
            </a:r>
            <a:r>
              <a:t>, p. 37.</a:t>
            </a:r>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hape 650"/>
          <p:cNvSpPr>
            <a:spLocks noGrp="1"/>
          </p:cNvSpPr>
          <p:nvPr>
            <p:ph type="body" idx="13"/>
          </p:nvPr>
        </p:nvSpPr>
        <p:spPr>
          <a:xfrm>
            <a:off x="533400" y="7327900"/>
            <a:ext cx="11938000" cy="609600"/>
          </a:xfrm>
          <a:prstGeom prst="rect">
            <a:avLst/>
          </a:prstGeom>
        </p:spPr>
        <p:txBody>
          <a:bodyPr/>
          <a:lstStyle/>
          <a:p>
            <a:pPr>
              <a:defRPr sz="2400"/>
            </a:pPr>
            <a:r>
              <a:t>Ellen G. White, </a:t>
            </a:r>
            <a:r>
              <a:rPr u="sng"/>
              <a:t>Counsels on Stewaardship</a:t>
            </a:r>
            <a:r>
              <a:t>, p. 39.</a:t>
            </a:r>
          </a:p>
        </p:txBody>
      </p:sp>
      <p:grpSp>
        <p:nvGrpSpPr>
          <p:cNvPr id="653" name="Group 653"/>
          <p:cNvGrpSpPr/>
          <p:nvPr/>
        </p:nvGrpSpPr>
        <p:grpSpPr>
          <a:xfrm>
            <a:off x="2305050" y="3594100"/>
            <a:ext cx="8394701" cy="3352800"/>
            <a:chOff x="0" y="0"/>
            <a:chExt cx="8394700" cy="3352800"/>
          </a:xfrm>
        </p:grpSpPr>
        <p:sp>
          <p:nvSpPr>
            <p:cNvPr id="652" name="Shape 652"/>
            <p:cNvSpPr>
              <a:spLocks noGrp="1"/>
            </p:cNvSpPr>
            <p:nvPr>
              <p:ph type="body" idx="14"/>
            </p:nvPr>
          </p:nvSpPr>
          <p:spPr>
            <a:xfrm>
              <a:off x="50800" y="50800"/>
              <a:ext cx="8293100" cy="3251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200">
                  <a:solidFill>
                    <a:srgbClr val="000000"/>
                  </a:solidFill>
                  <a:latin typeface="DIN Alternate"/>
                  <a:ea typeface="DIN Alternate"/>
                  <a:cs typeface="DIN Alternate"/>
                  <a:sym typeface="DIN Alternate"/>
                </a:defRPr>
              </a:lvl1pPr>
            </a:lstStyle>
            <a:p>
              <a:r>
                <a:t>“This work of faithfully bringing in all the tithes, that there may be meat in the house of God, would supply laborers for both home and foreign fields.”</a:t>
              </a:r>
            </a:p>
          </p:txBody>
        </p:sp>
        <p:pic>
          <p:nvPicPr>
            <p:cNvPr id="651" name="Picture 650"/>
            <p:cNvPicPr>
              <a:picLocks/>
            </p:cNvPicPr>
            <p:nvPr/>
          </p:nvPicPr>
          <p:blipFill>
            <a:blip r:embed="rId2">
              <a:extLst/>
            </a:blip>
            <a:stretch>
              <a:fillRect/>
            </a:stretch>
          </p:blipFill>
          <p:spPr>
            <a:xfrm>
              <a:off x="-1" y="0"/>
              <a:ext cx="8394701" cy="3352801"/>
            </a:xfrm>
            <a:prstGeom prst="rect">
              <a:avLst/>
            </a:prstGeom>
            <a:effectLst/>
          </p:spPr>
        </p:pic>
      </p:gr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hape 655"/>
          <p:cNvSpPr>
            <a:spLocks noGrp="1"/>
          </p:cNvSpPr>
          <p:nvPr>
            <p:ph type="body" idx="13"/>
          </p:nvPr>
        </p:nvSpPr>
        <p:spPr>
          <a:xfrm>
            <a:off x="533400" y="7327900"/>
            <a:ext cx="11938000" cy="609600"/>
          </a:xfrm>
          <a:prstGeom prst="rect">
            <a:avLst/>
          </a:prstGeom>
        </p:spPr>
        <p:txBody>
          <a:bodyPr/>
          <a:lstStyle/>
          <a:p>
            <a:pPr>
              <a:defRPr sz="2400"/>
            </a:pPr>
            <a:r>
              <a:t>Ellen G. White, </a:t>
            </a:r>
            <a:r>
              <a:rPr u="sng"/>
              <a:t>Counsels on Stewaardship</a:t>
            </a:r>
            <a:r>
              <a:t>, p. 39.</a:t>
            </a:r>
          </a:p>
        </p:txBody>
      </p:sp>
      <p:grpSp>
        <p:nvGrpSpPr>
          <p:cNvPr id="658" name="Group 658"/>
          <p:cNvGrpSpPr/>
          <p:nvPr/>
        </p:nvGrpSpPr>
        <p:grpSpPr>
          <a:xfrm>
            <a:off x="2305050" y="3784600"/>
            <a:ext cx="8394701" cy="2971800"/>
            <a:chOff x="0" y="0"/>
            <a:chExt cx="8394700" cy="2971800"/>
          </a:xfrm>
        </p:grpSpPr>
        <p:sp>
          <p:nvSpPr>
            <p:cNvPr id="657" name="Shape 657"/>
            <p:cNvSpPr>
              <a:spLocks noGrp="1"/>
            </p:cNvSpPr>
            <p:nvPr>
              <p:ph type="body" idx="14"/>
            </p:nvPr>
          </p:nvSpPr>
          <p:spPr>
            <a:xfrm>
              <a:off x="50800" y="50800"/>
              <a:ext cx="8293100" cy="2870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600">
                  <a:solidFill>
                    <a:srgbClr val="000000"/>
                  </a:solidFill>
                  <a:latin typeface="DIN Alternate"/>
                  <a:ea typeface="DIN Alternate"/>
                  <a:cs typeface="DIN Alternate"/>
                  <a:sym typeface="DIN Alternate"/>
                </a:defRPr>
              </a:pPr>
              <a:r>
                <a:t>“Although books and publications upon present truth are pouring out their treasures of knowledge to all parts of the world, </a:t>
              </a:r>
              <a:r>
                <a:rPr u="sng"/>
                <a:t>yet missionary posts must be established at different points</a:t>
              </a:r>
              <a:r>
                <a:t>. ”</a:t>
              </a:r>
            </a:p>
          </p:txBody>
        </p:sp>
        <p:pic>
          <p:nvPicPr>
            <p:cNvPr id="656" name="Picture 655"/>
            <p:cNvPicPr>
              <a:picLocks/>
            </p:cNvPicPr>
            <p:nvPr/>
          </p:nvPicPr>
          <p:blipFill>
            <a:blip r:embed="rId2">
              <a:extLst/>
            </a:blip>
            <a:stretch>
              <a:fillRect/>
            </a:stretch>
          </p:blipFill>
          <p:spPr>
            <a:xfrm>
              <a:off x="-1" y="-1"/>
              <a:ext cx="8394701" cy="2971801"/>
            </a:xfrm>
            <a:prstGeom prst="rect">
              <a:avLst/>
            </a:prstGeom>
            <a:effectLst/>
          </p:spPr>
        </p:pic>
      </p:gr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660"/>
          <p:cNvSpPr>
            <a:spLocks noGrp="1"/>
          </p:cNvSpPr>
          <p:nvPr>
            <p:ph type="body" idx="13"/>
          </p:nvPr>
        </p:nvSpPr>
        <p:spPr>
          <a:xfrm>
            <a:off x="533400" y="6680200"/>
            <a:ext cx="11938000" cy="609600"/>
          </a:xfrm>
          <a:prstGeom prst="rect">
            <a:avLst/>
          </a:prstGeom>
        </p:spPr>
        <p:txBody>
          <a:bodyPr/>
          <a:lstStyle/>
          <a:p>
            <a:pPr>
              <a:defRPr sz="2400"/>
            </a:pPr>
            <a:r>
              <a:t>Ellen G. White, </a:t>
            </a:r>
            <a:r>
              <a:rPr u="sng"/>
              <a:t>Counsels on Stewaardship</a:t>
            </a:r>
            <a:r>
              <a:t>, p. 39.</a:t>
            </a:r>
          </a:p>
        </p:txBody>
      </p:sp>
      <p:grpSp>
        <p:nvGrpSpPr>
          <p:cNvPr id="663" name="Group 663"/>
          <p:cNvGrpSpPr/>
          <p:nvPr/>
        </p:nvGrpSpPr>
        <p:grpSpPr>
          <a:xfrm>
            <a:off x="2305050" y="3867150"/>
            <a:ext cx="8394701" cy="2476500"/>
            <a:chOff x="0" y="0"/>
            <a:chExt cx="8394700" cy="2476500"/>
          </a:xfrm>
        </p:grpSpPr>
        <p:sp>
          <p:nvSpPr>
            <p:cNvPr id="662" name="Shape 662"/>
            <p:cNvSpPr>
              <a:spLocks noGrp="1"/>
            </p:cNvSpPr>
            <p:nvPr>
              <p:ph type="body" idx="14"/>
            </p:nvPr>
          </p:nvSpPr>
          <p:spPr>
            <a:xfrm>
              <a:off x="50800" y="50800"/>
              <a:ext cx="8293100" cy="23749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900">
                  <a:solidFill>
                    <a:srgbClr val="040404"/>
                  </a:solidFill>
                  <a:latin typeface="DIN Alternate"/>
                  <a:ea typeface="DIN Alternate"/>
                  <a:cs typeface="DIN Alternate"/>
                  <a:sym typeface="DIN Alternate"/>
                </a:defRPr>
              </a:lvl1pPr>
            </a:lstStyle>
            <a:p>
              <a:r>
                <a:t>“The living preacher must proclaim the words of life and salvation.”</a:t>
              </a:r>
            </a:p>
          </p:txBody>
        </p:sp>
        <p:pic>
          <p:nvPicPr>
            <p:cNvPr id="661" name="Picture 660"/>
            <p:cNvPicPr>
              <a:picLocks/>
            </p:cNvPicPr>
            <p:nvPr/>
          </p:nvPicPr>
          <p:blipFill>
            <a:blip r:embed="rId2">
              <a:extLst/>
            </a:blip>
            <a:stretch>
              <a:fillRect/>
            </a:stretch>
          </p:blipFill>
          <p:spPr>
            <a:xfrm>
              <a:off x="-1" y="-1"/>
              <a:ext cx="8394701" cy="2476501"/>
            </a:xfrm>
            <a:prstGeom prst="rect">
              <a:avLst/>
            </a:prstGeom>
            <a:effectLst/>
          </p:spPr>
        </p:pic>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ctrTitle"/>
          </p:nvPr>
        </p:nvSpPr>
        <p:spPr>
          <a:xfrm>
            <a:off x="1041400" y="4092575"/>
            <a:ext cx="6883400" cy="2413000"/>
          </a:xfrm>
          <a:prstGeom prst="rect">
            <a:avLst/>
          </a:prstGeom>
        </p:spPr>
        <p:txBody>
          <a:bodyPr/>
          <a:lstStyle/>
          <a:p>
            <a:pPr algn="ctr">
              <a:lnSpc>
                <a:spcPct val="100000"/>
              </a:lnSpc>
              <a:spcBef>
                <a:spcPts val="0"/>
              </a:spcBef>
              <a:defRPr sz="5100">
                <a:solidFill>
                  <a:srgbClr val="040505"/>
                </a:solidFill>
                <a:latin typeface="Georgia"/>
                <a:ea typeface="Georgia"/>
                <a:cs typeface="Georgia"/>
                <a:sym typeface="Georgia"/>
              </a:defRPr>
            </a:pPr>
            <a:r>
              <a:rPr>
                <a:solidFill>
                  <a:srgbClr val="010101"/>
                </a:solidFill>
              </a:rPr>
              <a:t>“Bereshit </a:t>
            </a:r>
            <a:r>
              <a:rPr u="sng">
                <a:solidFill>
                  <a:srgbClr val="010101"/>
                </a:solidFill>
              </a:rPr>
              <a:t>bara</a:t>
            </a:r>
            <a:r>
              <a:rPr>
                <a:solidFill>
                  <a:srgbClr val="010101"/>
                </a:solidFill>
              </a:rPr>
              <a:t> ELOHIM” </a:t>
            </a:r>
          </a:p>
        </p:txBody>
      </p:sp>
      <p:sp>
        <p:nvSpPr>
          <p:cNvPr id="203" name="Shape 203"/>
          <p:cNvSpPr>
            <a:spLocks noGrp="1"/>
          </p:cNvSpPr>
          <p:nvPr>
            <p:ph type="subTitle" sz="quarter" idx="1"/>
          </p:nvPr>
        </p:nvSpPr>
        <p:spPr>
          <a:xfrm>
            <a:off x="8585200" y="4528496"/>
            <a:ext cx="2641600" cy="1541159"/>
          </a:xfrm>
          <a:prstGeom prst="rect">
            <a:avLst/>
          </a:prstGeom>
          <a:ln w="9525">
            <a:round/>
          </a:ln>
        </p:spPr>
        <p:txBody>
          <a:bodyPr/>
          <a:lstStyle/>
          <a:p>
            <a:pPr algn="ctr" defTabSz="187452">
              <a:defRPr sz="2091">
                <a:solidFill>
                  <a:srgbClr val="FE381C"/>
                </a:solidFill>
                <a:latin typeface="Helvetica"/>
                <a:ea typeface="Helvetica"/>
                <a:cs typeface="Helvetica"/>
                <a:sym typeface="Helvetica"/>
              </a:defRPr>
            </a:pPr>
            <a:r>
              <a:t>“bara” -</a:t>
            </a:r>
            <a:r>
              <a:rPr>
                <a:solidFill>
                  <a:srgbClr val="FCFCEF"/>
                </a:solidFill>
              </a:rPr>
              <a:t>–</a:t>
            </a:r>
            <a:r>
              <a:rPr>
                <a:solidFill>
                  <a:srgbClr val="232220"/>
                </a:solidFill>
              </a:rPr>
              <a:t> </a:t>
            </a:r>
            <a:r>
              <a:rPr>
                <a:solidFill>
                  <a:srgbClr val="EE3E1D"/>
                </a:solidFill>
              </a:rPr>
              <a:t>“</a:t>
            </a:r>
            <a:r>
              <a:t>describing the </a:t>
            </a:r>
            <a:r>
              <a:rPr u="sng"/>
              <a:t>Divine activity; is used exclusively of God.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3" grpId="2" animBg="1" advAuto="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hape 665"/>
          <p:cNvSpPr>
            <a:spLocks noGrp="1"/>
          </p:cNvSpPr>
          <p:nvPr>
            <p:ph type="body" sz="half" idx="1"/>
          </p:nvPr>
        </p:nvSpPr>
        <p:spPr>
          <a:xfrm>
            <a:off x="2222499" y="2946400"/>
            <a:ext cx="8369301" cy="4572546"/>
          </a:xfrm>
          <a:prstGeom prst="rect">
            <a:avLst/>
          </a:prstGeom>
          <a:blipFill>
            <a:blip r:embed="rId2"/>
          </a:blipFill>
        </p:spPr>
        <p:txBody>
          <a:bodyPr/>
          <a:lstStyle/>
          <a:p>
            <a:pPr marL="0" indent="0" algn="ctr" defTabSz="578358">
              <a:spcBef>
                <a:spcPts val="0"/>
              </a:spcBef>
              <a:buClrTx/>
              <a:buSzTx/>
              <a:buFontTx/>
              <a:buNone/>
              <a:defRPr sz="7623">
                <a:solidFill>
                  <a:srgbClr val="FFFFFF"/>
                </a:solidFill>
                <a:effectLst>
                  <a:outerShdw blurRad="25146" dist="33608" dir="2700000" rotWithShape="0">
                    <a:srgbClr val="3B3936"/>
                  </a:outerShdw>
                </a:effectLst>
              </a:defRPr>
            </a:pPr>
            <a:r>
              <a:rPr>
                <a:latin typeface="Times New Roman"/>
                <a:ea typeface="Times New Roman"/>
                <a:cs typeface="Times New Roman"/>
                <a:sym typeface="Times New Roman"/>
              </a:rPr>
              <a:t>God First,</a:t>
            </a:r>
          </a:p>
          <a:p>
            <a:pPr marL="0" indent="0" algn="ctr" defTabSz="578358">
              <a:spcBef>
                <a:spcPts val="0"/>
              </a:spcBef>
              <a:buClrTx/>
              <a:buSzTx/>
              <a:buFontTx/>
              <a:buNone/>
              <a:defRPr sz="7623">
                <a:solidFill>
                  <a:srgbClr val="FFFFFF"/>
                </a:solidFill>
                <a:effectLst>
                  <a:outerShdw blurRad="25146" dist="33608" dir="2700000" rotWithShape="0">
                    <a:srgbClr val="3B3936"/>
                  </a:outerShdw>
                </a:effectLst>
              </a:defRPr>
            </a:pPr>
            <a:r>
              <a:rPr>
                <a:latin typeface="Times New Roman"/>
                <a:ea typeface="Times New Roman"/>
                <a:cs typeface="Times New Roman"/>
                <a:sym typeface="Times New Roman"/>
              </a:rPr>
              <a:t>. . . all these things shall be added unto you!</a:t>
            </a:r>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Shape 667"/>
          <p:cNvSpPr>
            <a:spLocks noGrp="1"/>
          </p:cNvSpPr>
          <p:nvPr>
            <p:ph type="body" sz="half" idx="1"/>
          </p:nvPr>
        </p:nvSpPr>
        <p:spPr>
          <a:xfrm>
            <a:off x="2317749" y="3064660"/>
            <a:ext cx="8369301" cy="3624280"/>
          </a:xfrm>
          <a:prstGeom prst="rect">
            <a:avLst/>
          </a:prstGeom>
          <a:blipFill>
            <a:blip r:embed="rId2"/>
          </a:blipFill>
          <a:effectLst>
            <a:outerShdw blurRad="190500" dist="8455" dir="5400000" rotWithShape="0">
              <a:srgbClr val="000000"/>
            </a:outerShdw>
          </a:effectLst>
        </p:spPr>
        <p:txBody>
          <a:bodyPr/>
          <a:lstStyle/>
          <a:p>
            <a:pPr marL="0" indent="0" algn="ctr" defTabSz="537463">
              <a:spcBef>
                <a:spcPts val="0"/>
              </a:spcBef>
              <a:buClrTx/>
              <a:buSzTx/>
              <a:buFontTx/>
              <a:buNone/>
              <a:defRPr sz="6164">
                <a:solidFill>
                  <a:srgbClr val="F1F1F1"/>
                </a:solidFill>
                <a:effectLst>
                  <a:outerShdw blurRad="23368" dist="31232" dir="2700000" rotWithShape="0">
                    <a:srgbClr val="3B3936"/>
                  </a:outerShdw>
                </a:effectLst>
              </a:defRPr>
            </a:pPr>
            <a:r>
              <a:rPr>
                <a:latin typeface="Times New Roman"/>
                <a:ea typeface="Times New Roman"/>
                <a:cs typeface="Times New Roman"/>
                <a:sym typeface="Times New Roman"/>
              </a:rPr>
              <a:t>Enjoy your blessed Future</a:t>
            </a:r>
          </a:p>
          <a:p>
            <a:pPr marL="0" indent="0" algn="ctr" defTabSz="537463">
              <a:spcBef>
                <a:spcPts val="0"/>
              </a:spcBef>
              <a:buClrTx/>
              <a:buSzTx/>
              <a:buFontTx/>
              <a:buNone/>
              <a:defRPr sz="6164">
                <a:solidFill>
                  <a:srgbClr val="F1F1F1"/>
                </a:solidFill>
                <a:effectLst>
                  <a:outerShdw blurRad="23368" dist="31232" dir="2700000" rotWithShape="0">
                    <a:srgbClr val="3B3936"/>
                  </a:outerShdw>
                </a:effectLst>
              </a:defRPr>
            </a:pPr>
            <a:r>
              <a:rPr>
                <a:latin typeface="Times New Roman"/>
                <a:ea typeface="Times New Roman"/>
                <a:cs typeface="Times New Roman"/>
                <a:sym typeface="Times New Roman"/>
              </a:rPr>
              <a:t>with Peace of Mind and </a:t>
            </a:r>
          </a:p>
          <a:p>
            <a:pPr marL="0" indent="0" algn="ctr" defTabSz="537463">
              <a:spcBef>
                <a:spcPts val="0"/>
              </a:spcBef>
              <a:buClrTx/>
              <a:buSzTx/>
              <a:buFontTx/>
              <a:buNone/>
              <a:defRPr sz="6164">
                <a:solidFill>
                  <a:srgbClr val="F1F1F1"/>
                </a:solidFill>
                <a:effectLst>
                  <a:outerShdw blurRad="23368" dist="31232" dir="2700000" rotWithShape="0">
                    <a:srgbClr val="3B3936"/>
                  </a:outerShdw>
                </a:effectLst>
              </a:defRPr>
            </a:pPr>
            <a:r>
              <a:rPr>
                <a:latin typeface="Times New Roman"/>
                <a:ea typeface="Times New Roman"/>
                <a:cs typeface="Times New Roman"/>
                <a:sym typeface="Times New Roman"/>
              </a:rPr>
              <a:t>Joyful Heart!</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ctrTitle"/>
          </p:nvPr>
        </p:nvSpPr>
        <p:spPr>
          <a:xfrm>
            <a:off x="1041400" y="4092575"/>
            <a:ext cx="6985000" cy="2413000"/>
          </a:xfrm>
          <a:prstGeom prst="rect">
            <a:avLst/>
          </a:prstGeom>
        </p:spPr>
        <p:txBody>
          <a:bodyPr/>
          <a:lstStyle/>
          <a:p>
            <a:pPr algn="ctr" defTabSz="479044">
              <a:lnSpc>
                <a:spcPct val="100000"/>
              </a:lnSpc>
              <a:spcBef>
                <a:spcPts val="0"/>
              </a:spcBef>
              <a:defRPr sz="4182">
                <a:solidFill>
                  <a:srgbClr val="040505"/>
                </a:solidFill>
                <a:latin typeface="Georgia"/>
                <a:ea typeface="Georgia"/>
                <a:cs typeface="Georgia"/>
                <a:sym typeface="Georgia"/>
              </a:defRPr>
            </a:pPr>
            <a:r>
              <a:rPr>
                <a:solidFill>
                  <a:srgbClr val="010101"/>
                </a:solidFill>
              </a:rPr>
              <a:t>PSALM 33:9 –</a:t>
            </a:r>
            <a:r>
              <a:rPr sz="3854" i="1"/>
              <a:t>”For He </a:t>
            </a:r>
            <a:r>
              <a:rPr sz="3854" i="1" u="sng">
                <a:solidFill>
                  <a:srgbClr val="F2333C"/>
                </a:solidFill>
              </a:rPr>
              <a:t>spoke</a:t>
            </a:r>
            <a:r>
              <a:rPr sz="3854" i="1"/>
              <a:t>, and it came to be; He </a:t>
            </a:r>
            <a:r>
              <a:rPr sz="3854" i="1" u="sng">
                <a:solidFill>
                  <a:srgbClr val="F34D1E"/>
                </a:solidFill>
              </a:rPr>
              <a:t>commanded</a:t>
            </a:r>
            <a:r>
              <a:rPr sz="3854" i="1"/>
              <a:t>, and it stood firm.”</a:t>
            </a:r>
          </a:p>
        </p:txBody>
      </p:sp>
      <p:sp>
        <p:nvSpPr>
          <p:cNvPr id="206" name="Shape 206"/>
          <p:cNvSpPr>
            <a:spLocks noGrp="1"/>
          </p:cNvSpPr>
          <p:nvPr>
            <p:ph type="subTitle" sz="quarter" idx="1"/>
          </p:nvPr>
        </p:nvSpPr>
        <p:spPr>
          <a:xfrm>
            <a:off x="8902700" y="4738034"/>
            <a:ext cx="2641600" cy="1219201"/>
          </a:xfrm>
          <a:prstGeom prst="rect">
            <a:avLst/>
          </a:prstGeom>
          <a:ln w="9525">
            <a:round/>
          </a:ln>
        </p:spPr>
        <p:txBody>
          <a:bodyPr/>
          <a:lstStyle/>
          <a:p>
            <a:pPr algn="ctr" defTabSz="297179">
              <a:defRPr sz="3314">
                <a:solidFill>
                  <a:srgbClr val="FE381C"/>
                </a:solidFill>
                <a:latin typeface="Helvetica"/>
                <a:ea typeface="Helvetica"/>
                <a:cs typeface="Helvetica"/>
                <a:sym typeface="Helvetica"/>
              </a:defRPr>
            </a:pPr>
            <a:r>
              <a:rPr b="1">
                <a:solidFill>
                  <a:srgbClr val="F2333C"/>
                </a:solidFill>
              </a:rPr>
              <a:t>spoke,</a:t>
            </a:r>
          </a:p>
          <a:p>
            <a:pPr algn="ctr" defTabSz="379729">
              <a:defRPr sz="3314">
                <a:solidFill>
                  <a:srgbClr val="040505"/>
                </a:solidFill>
                <a:latin typeface="DIN Alternate"/>
                <a:ea typeface="DIN Alternate"/>
                <a:cs typeface="DIN Alternate"/>
                <a:sym typeface="DIN Alternate"/>
              </a:defRPr>
            </a:pPr>
            <a:r>
              <a:rPr>
                <a:solidFill>
                  <a:srgbClr val="F34D1E"/>
                </a:solidFill>
              </a:rPr>
              <a:t>commanded</a:t>
            </a:r>
          </a:p>
        </p:txBody>
      </p:sp>
      <p:grpSp>
        <p:nvGrpSpPr>
          <p:cNvPr id="209" name="Group 209"/>
          <p:cNvGrpSpPr/>
          <p:nvPr/>
        </p:nvGrpSpPr>
        <p:grpSpPr>
          <a:xfrm>
            <a:off x="2589286" y="1403350"/>
            <a:ext cx="7826228" cy="1117600"/>
            <a:chOff x="0" y="0"/>
            <a:chExt cx="7826226" cy="1117600"/>
          </a:xfrm>
        </p:grpSpPr>
        <p:sp>
          <p:nvSpPr>
            <p:cNvPr id="208" name="Shape 208"/>
            <p:cNvSpPr/>
            <p:nvPr/>
          </p:nvSpPr>
          <p:spPr>
            <a:xfrm>
              <a:off x="50800" y="50800"/>
              <a:ext cx="7724627" cy="10160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500">
                  <a:solidFill>
                    <a:srgbClr val="E9FFFC"/>
                  </a:solidFill>
                  <a:latin typeface="DIN Alternate"/>
                  <a:ea typeface="DIN Alternate"/>
                  <a:cs typeface="DIN Alternate"/>
                  <a:sym typeface="DIN Alternate"/>
                </a:defRPr>
              </a:lvl1pPr>
            </a:lstStyle>
            <a:p>
              <a:r>
                <a:t>How did He create them?</a:t>
              </a:r>
            </a:p>
          </p:txBody>
        </p:sp>
        <p:pic>
          <p:nvPicPr>
            <p:cNvPr id="207" name="Picture 206"/>
            <p:cNvPicPr>
              <a:picLocks/>
            </p:cNvPicPr>
            <p:nvPr/>
          </p:nvPicPr>
          <p:blipFill>
            <a:blip r:embed="rId2">
              <a:extLst/>
            </a:blip>
            <a:stretch>
              <a:fillRect/>
            </a:stretch>
          </p:blipFill>
          <p:spPr>
            <a:xfrm>
              <a:off x="-1" y="0"/>
              <a:ext cx="7826228" cy="11176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animBg="1" advAuto="0"/>
      <p:bldP spid="206"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ctrTitle"/>
          </p:nvPr>
        </p:nvSpPr>
        <p:spPr>
          <a:xfrm>
            <a:off x="1041400" y="4092575"/>
            <a:ext cx="6985000" cy="2413000"/>
          </a:xfrm>
          <a:prstGeom prst="rect">
            <a:avLst/>
          </a:prstGeom>
        </p:spPr>
        <p:txBody>
          <a:bodyPr/>
          <a:lstStyle/>
          <a:p>
            <a:pPr algn="ctr" defTabSz="391414">
              <a:lnSpc>
                <a:spcPct val="100000"/>
              </a:lnSpc>
              <a:spcBef>
                <a:spcPts val="0"/>
              </a:spcBef>
              <a:defRPr sz="3417" b="1">
                <a:solidFill>
                  <a:srgbClr val="040505"/>
                </a:solidFill>
                <a:latin typeface="Georgia"/>
                <a:ea typeface="Georgia"/>
                <a:cs typeface="Georgia"/>
                <a:sym typeface="Georgia"/>
              </a:defRPr>
            </a:pPr>
            <a:r>
              <a:rPr>
                <a:solidFill>
                  <a:srgbClr val="010101"/>
                </a:solidFill>
              </a:rPr>
              <a:t>PSALM 33:6 –</a:t>
            </a:r>
            <a:endParaRPr sz="3149" i="1"/>
          </a:p>
          <a:p>
            <a:pPr defTabSz="306324">
              <a:lnSpc>
                <a:spcPct val="100000"/>
              </a:lnSpc>
              <a:spcBef>
                <a:spcPts val="0"/>
              </a:spcBef>
              <a:defRPr sz="603" b="1">
                <a:solidFill>
                  <a:srgbClr val="000000"/>
                </a:solidFill>
                <a:latin typeface="Times"/>
                <a:ea typeface="Times"/>
                <a:cs typeface="Times"/>
                <a:sym typeface="Times"/>
              </a:defRPr>
            </a:pPr>
            <a:r>
              <a:rPr sz="3149" i="1">
                <a:latin typeface="Georgia"/>
                <a:ea typeface="Georgia"/>
                <a:cs typeface="Georgia"/>
                <a:sym typeface="Georgia"/>
              </a:rPr>
              <a:t>By the </a:t>
            </a:r>
            <a:r>
              <a:rPr sz="3149" i="1" u="sng">
                <a:solidFill>
                  <a:srgbClr val="F72500"/>
                </a:solidFill>
                <a:latin typeface="Georgia"/>
                <a:ea typeface="Georgia"/>
                <a:cs typeface="Georgia"/>
                <a:sym typeface="Georgia"/>
              </a:rPr>
              <a:t>word of the LORD</a:t>
            </a:r>
            <a:r>
              <a:rPr sz="3149" i="1">
                <a:latin typeface="Georgia"/>
                <a:ea typeface="Georgia"/>
                <a:cs typeface="Georgia"/>
                <a:sym typeface="Georgia"/>
              </a:rPr>
              <a:t> were the heavens made; and all the host of them </a:t>
            </a:r>
            <a:r>
              <a:rPr sz="3149" i="1" u="sng">
                <a:solidFill>
                  <a:srgbClr val="FF3E1F"/>
                </a:solidFill>
                <a:latin typeface="Georgia"/>
                <a:ea typeface="Georgia"/>
                <a:cs typeface="Georgia"/>
                <a:sym typeface="Georgia"/>
              </a:rPr>
              <a:t>by the breath of his mouth</a:t>
            </a:r>
            <a:r>
              <a:rPr sz="3149" i="1">
                <a:latin typeface="Georgia"/>
                <a:ea typeface="Georgia"/>
                <a:cs typeface="Georgia"/>
                <a:sym typeface="Georgia"/>
              </a:rPr>
              <a:t>.”</a:t>
            </a:r>
          </a:p>
        </p:txBody>
      </p:sp>
      <p:sp>
        <p:nvSpPr>
          <p:cNvPr id="212" name="Shape 212"/>
          <p:cNvSpPr>
            <a:spLocks noGrp="1"/>
          </p:cNvSpPr>
          <p:nvPr>
            <p:ph type="subTitle" sz="quarter" idx="1"/>
          </p:nvPr>
        </p:nvSpPr>
        <p:spPr>
          <a:xfrm>
            <a:off x="8902700" y="4509434"/>
            <a:ext cx="3175000" cy="1769760"/>
          </a:xfrm>
          <a:prstGeom prst="rect">
            <a:avLst/>
          </a:prstGeom>
          <a:ln w="9525">
            <a:round/>
          </a:ln>
        </p:spPr>
        <p:txBody>
          <a:bodyPr/>
          <a:lstStyle/>
          <a:p>
            <a:pPr algn="ctr" defTabSz="425195">
              <a:defRPr sz="3441" b="1">
                <a:solidFill>
                  <a:srgbClr val="FE381C"/>
                </a:solidFill>
                <a:latin typeface="Helvetica"/>
                <a:ea typeface="Helvetica"/>
                <a:cs typeface="Helvetica"/>
                <a:sym typeface="Helvetica"/>
              </a:defRPr>
            </a:pPr>
            <a:r>
              <a:rPr>
                <a:solidFill>
                  <a:srgbClr val="F2333C"/>
                </a:solidFill>
              </a:rPr>
              <a:t>Word of God,</a:t>
            </a:r>
          </a:p>
          <a:p>
            <a:pPr algn="ctr" defTabSz="543305">
              <a:defRPr sz="3441">
                <a:solidFill>
                  <a:srgbClr val="040505"/>
                </a:solidFill>
                <a:latin typeface="DIN Alternate"/>
                <a:ea typeface="DIN Alternate"/>
                <a:cs typeface="DIN Alternate"/>
                <a:sym typeface="DIN Alternate"/>
              </a:defRPr>
            </a:pPr>
            <a:r>
              <a:rPr>
                <a:solidFill>
                  <a:srgbClr val="F2333C"/>
                </a:solidFill>
              </a:rPr>
              <a:t>t</a:t>
            </a:r>
            <a:r>
              <a:rPr>
                <a:solidFill>
                  <a:srgbClr val="F34D1E"/>
                </a:solidFill>
              </a:rPr>
              <a:t>he Breath of His Mouth</a:t>
            </a:r>
          </a:p>
        </p:txBody>
      </p:sp>
      <p:grpSp>
        <p:nvGrpSpPr>
          <p:cNvPr id="215" name="Group 215"/>
          <p:cNvGrpSpPr/>
          <p:nvPr/>
        </p:nvGrpSpPr>
        <p:grpSpPr>
          <a:xfrm>
            <a:off x="2589286" y="1403350"/>
            <a:ext cx="7826228" cy="1117600"/>
            <a:chOff x="0" y="0"/>
            <a:chExt cx="7826226" cy="1117600"/>
          </a:xfrm>
        </p:grpSpPr>
        <p:sp>
          <p:nvSpPr>
            <p:cNvPr id="214" name="Shape 214"/>
            <p:cNvSpPr/>
            <p:nvPr/>
          </p:nvSpPr>
          <p:spPr>
            <a:xfrm>
              <a:off x="50800" y="50800"/>
              <a:ext cx="7724627" cy="10160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500">
                  <a:solidFill>
                    <a:srgbClr val="E9FFFC"/>
                  </a:solidFill>
                  <a:latin typeface="DIN Alternate"/>
                  <a:ea typeface="DIN Alternate"/>
                  <a:cs typeface="DIN Alternate"/>
                  <a:sym typeface="DIN Alternate"/>
                </a:defRPr>
              </a:lvl1pPr>
            </a:lstStyle>
            <a:p>
              <a:r>
                <a:t>How did He create them?</a:t>
              </a:r>
            </a:p>
          </p:txBody>
        </p:sp>
        <p:pic>
          <p:nvPicPr>
            <p:cNvPr id="213" name="Picture 212"/>
            <p:cNvPicPr>
              <a:picLocks/>
            </p:cNvPicPr>
            <p:nvPr/>
          </p:nvPicPr>
          <p:blipFill>
            <a:blip r:embed="rId2">
              <a:extLst/>
            </a:blip>
            <a:stretch>
              <a:fillRect/>
            </a:stretch>
          </p:blipFill>
          <p:spPr>
            <a:xfrm>
              <a:off x="-1" y="0"/>
              <a:ext cx="7826228" cy="11176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animBg="1" advAuto="0"/>
      <p:bldP spid="212"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ctrTitle"/>
          </p:nvPr>
        </p:nvSpPr>
        <p:spPr>
          <a:xfrm>
            <a:off x="1041400" y="4092575"/>
            <a:ext cx="6934200" cy="2413000"/>
          </a:xfrm>
          <a:prstGeom prst="rect">
            <a:avLst/>
          </a:prstGeom>
        </p:spPr>
        <p:txBody>
          <a:bodyPr/>
          <a:lstStyle>
            <a:lvl1pPr algn="ctr" defTabSz="473201">
              <a:lnSpc>
                <a:spcPct val="100000"/>
              </a:lnSpc>
              <a:spcBef>
                <a:spcPts val="0"/>
              </a:spcBef>
              <a:defRPr sz="4536">
                <a:solidFill>
                  <a:srgbClr val="000000"/>
                </a:solidFill>
                <a:latin typeface="DIN Alternate"/>
                <a:ea typeface="DIN Alternate"/>
                <a:cs typeface="DIN Alternate"/>
                <a:sym typeface="DIN Alternate"/>
              </a:defRPr>
            </a:lvl1pPr>
          </a:lstStyle>
          <a:p>
            <a:r>
              <a:t>As the Creator God established the Stewardship Program on earth.</a:t>
            </a:r>
          </a:p>
        </p:txBody>
      </p:sp>
      <p:sp>
        <p:nvSpPr>
          <p:cNvPr id="218" name="Shape 218"/>
          <p:cNvSpPr>
            <a:spLocks noGrp="1"/>
          </p:cNvSpPr>
          <p:nvPr>
            <p:ph type="subTitle" sz="quarter" idx="1"/>
          </p:nvPr>
        </p:nvSpPr>
        <p:spPr>
          <a:xfrm>
            <a:off x="8902700" y="4738034"/>
            <a:ext cx="2641600" cy="1219201"/>
          </a:xfrm>
          <a:prstGeom prst="rect">
            <a:avLst/>
          </a:prstGeom>
          <a:ln w="9525">
            <a:round/>
          </a:ln>
        </p:spPr>
        <p:txBody>
          <a:bodyPr/>
          <a:lstStyle/>
          <a:p>
            <a:pPr algn="ctr" defTabSz="224027">
              <a:defRPr sz="2499">
                <a:solidFill>
                  <a:srgbClr val="FE381C"/>
                </a:solidFill>
                <a:latin typeface="Helvetica"/>
                <a:ea typeface="Helvetica"/>
                <a:cs typeface="Helvetica"/>
                <a:sym typeface="Helvetica"/>
              </a:defRPr>
            </a:pPr>
            <a:r>
              <a:rPr b="1">
                <a:solidFill>
                  <a:srgbClr val="F2333C"/>
                </a:solidFill>
              </a:rPr>
              <a:t>God, the Owner,</a:t>
            </a:r>
          </a:p>
          <a:p>
            <a:pPr algn="ctr" defTabSz="224027">
              <a:defRPr sz="2499">
                <a:solidFill>
                  <a:srgbClr val="FE381C"/>
                </a:solidFill>
                <a:latin typeface="Helvetica"/>
                <a:ea typeface="Helvetica"/>
                <a:cs typeface="Helvetica"/>
                <a:sym typeface="Helvetica"/>
              </a:defRPr>
            </a:pPr>
            <a:r>
              <a:rPr b="1">
                <a:solidFill>
                  <a:srgbClr val="F2333C"/>
                </a:solidFill>
              </a:rPr>
              <a:t>Man, a steward</a:t>
            </a:r>
          </a:p>
        </p:txBody>
      </p:sp>
      <p:grpSp>
        <p:nvGrpSpPr>
          <p:cNvPr id="221" name="Group 221"/>
          <p:cNvGrpSpPr/>
          <p:nvPr/>
        </p:nvGrpSpPr>
        <p:grpSpPr>
          <a:xfrm>
            <a:off x="2589286" y="996950"/>
            <a:ext cx="7826228" cy="1930400"/>
            <a:chOff x="0" y="0"/>
            <a:chExt cx="7826226" cy="1930400"/>
          </a:xfrm>
        </p:grpSpPr>
        <p:sp>
          <p:nvSpPr>
            <p:cNvPr id="220" name="Shape 220"/>
            <p:cNvSpPr/>
            <p:nvPr/>
          </p:nvSpPr>
          <p:spPr>
            <a:xfrm>
              <a:off x="50800" y="50800"/>
              <a:ext cx="7724627" cy="18288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500">
                  <a:solidFill>
                    <a:srgbClr val="E9FFFC"/>
                  </a:solidFill>
                  <a:latin typeface="DIN Alternate"/>
                  <a:ea typeface="DIN Alternate"/>
                  <a:cs typeface="DIN Alternate"/>
                  <a:sym typeface="DIN Alternate"/>
                </a:defRPr>
              </a:lvl1pPr>
            </a:lstStyle>
            <a:p>
              <a:r>
                <a:t>God established the Stewardship Program</a:t>
              </a:r>
            </a:p>
          </p:txBody>
        </p:sp>
        <p:pic>
          <p:nvPicPr>
            <p:cNvPr id="219" name="Picture 218"/>
            <p:cNvPicPr>
              <a:picLocks/>
            </p:cNvPicPr>
            <p:nvPr/>
          </p:nvPicPr>
          <p:blipFill>
            <a:blip r:embed="rId2">
              <a:extLst/>
            </a:blip>
            <a:stretch>
              <a:fillRect/>
            </a:stretch>
          </p:blipFill>
          <p:spPr>
            <a:xfrm>
              <a:off x="-1" y="0"/>
              <a:ext cx="7826228" cy="19304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animBg="1" advAuto="0"/>
      <p:bldP spid="218"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ctrTitle"/>
          </p:nvPr>
        </p:nvSpPr>
        <p:spPr>
          <a:xfrm>
            <a:off x="1041400" y="4092575"/>
            <a:ext cx="6934200" cy="2413000"/>
          </a:xfrm>
          <a:prstGeom prst="rect">
            <a:avLst/>
          </a:prstGeom>
        </p:spPr>
        <p:txBody>
          <a:bodyPr/>
          <a:lstStyle/>
          <a:p>
            <a:pPr algn="ctr" defTabSz="327152">
              <a:lnSpc>
                <a:spcPct val="100000"/>
              </a:lnSpc>
              <a:spcBef>
                <a:spcPts val="0"/>
              </a:spcBef>
              <a:defRPr sz="3136">
                <a:solidFill>
                  <a:srgbClr val="000000"/>
                </a:solidFill>
                <a:latin typeface="DIN Alternate"/>
                <a:ea typeface="DIN Alternate"/>
                <a:cs typeface="DIN Alternate"/>
                <a:sym typeface="DIN Alternate"/>
              </a:defRPr>
            </a:pPr>
            <a:r>
              <a:t>God assigned mankind the steward of His belongings, </a:t>
            </a:r>
            <a:r>
              <a:rPr u="sng">
                <a:solidFill>
                  <a:srgbClr val="FF2A0E"/>
                </a:solidFill>
              </a:rPr>
              <a:t>Rule over the fish in the sea</a:t>
            </a:r>
            <a:r>
              <a:t> and </a:t>
            </a:r>
            <a:r>
              <a:rPr u="sng">
                <a:solidFill>
                  <a:srgbClr val="FF3545"/>
                </a:solidFill>
              </a:rPr>
              <a:t>the birds in the sky</a:t>
            </a:r>
            <a:r>
              <a:t> and </a:t>
            </a:r>
            <a:r>
              <a:rPr u="sng">
                <a:solidFill>
                  <a:srgbClr val="FF4E31"/>
                </a:solidFill>
              </a:rPr>
              <a:t>over every living creature</a:t>
            </a:r>
            <a:r>
              <a:t> that moves on the ground. </a:t>
            </a:r>
          </a:p>
        </p:txBody>
      </p:sp>
      <p:sp>
        <p:nvSpPr>
          <p:cNvPr id="224" name="Shape 224"/>
          <p:cNvSpPr>
            <a:spLocks noGrp="1"/>
          </p:cNvSpPr>
          <p:nvPr>
            <p:ph type="subTitle" sz="quarter" idx="1"/>
          </p:nvPr>
        </p:nvSpPr>
        <p:spPr>
          <a:xfrm>
            <a:off x="8902700" y="4454525"/>
            <a:ext cx="2641600" cy="1689100"/>
          </a:xfrm>
          <a:prstGeom prst="rect">
            <a:avLst/>
          </a:prstGeom>
          <a:ln w="9525">
            <a:round/>
          </a:ln>
        </p:spPr>
        <p:txBody>
          <a:bodyPr/>
          <a:lstStyle/>
          <a:p>
            <a:pPr algn="ctr" defTabSz="214884">
              <a:defRPr sz="2397" b="1">
                <a:solidFill>
                  <a:srgbClr val="FE381C"/>
                </a:solidFill>
                <a:latin typeface="Helvetica"/>
                <a:ea typeface="Helvetica"/>
                <a:cs typeface="Helvetica"/>
                <a:sym typeface="Helvetica"/>
              </a:defRPr>
            </a:pPr>
            <a:r>
              <a:rPr>
                <a:solidFill>
                  <a:srgbClr val="FF2A0E"/>
                </a:solidFill>
              </a:rPr>
              <a:t>Rule over the fish,</a:t>
            </a:r>
            <a:r>
              <a:t> </a:t>
            </a:r>
            <a:r>
              <a:rPr>
                <a:solidFill>
                  <a:srgbClr val="FF3545"/>
                </a:solidFill>
              </a:rPr>
              <a:t>birds</a:t>
            </a:r>
            <a:r>
              <a:rPr>
                <a:solidFill>
                  <a:srgbClr val="FF2A0E"/>
                </a:solidFill>
              </a:rPr>
              <a:t> &amp; </a:t>
            </a:r>
            <a:endParaRPr>
              <a:solidFill>
                <a:srgbClr val="F2333C"/>
              </a:solidFill>
            </a:endParaRPr>
          </a:p>
          <a:p>
            <a:pPr algn="ctr" defTabSz="214884">
              <a:defRPr sz="2397" b="1">
                <a:solidFill>
                  <a:srgbClr val="FE381C"/>
                </a:solidFill>
                <a:latin typeface="Helvetica"/>
                <a:ea typeface="Helvetica"/>
                <a:cs typeface="Helvetica"/>
                <a:sym typeface="Helvetica"/>
              </a:defRPr>
            </a:pPr>
            <a:r>
              <a:rPr>
                <a:solidFill>
                  <a:srgbClr val="FF4E31"/>
                </a:solidFill>
              </a:rPr>
              <a:t>every living creature</a:t>
            </a:r>
          </a:p>
        </p:txBody>
      </p:sp>
      <p:grpSp>
        <p:nvGrpSpPr>
          <p:cNvPr id="227" name="Group 227"/>
          <p:cNvGrpSpPr/>
          <p:nvPr/>
        </p:nvGrpSpPr>
        <p:grpSpPr>
          <a:xfrm>
            <a:off x="2589286" y="1162050"/>
            <a:ext cx="7826228" cy="1600200"/>
            <a:chOff x="0" y="0"/>
            <a:chExt cx="7826226" cy="1600199"/>
          </a:xfrm>
        </p:grpSpPr>
        <p:sp>
          <p:nvSpPr>
            <p:cNvPr id="226" name="Shape 226"/>
            <p:cNvSpPr/>
            <p:nvPr/>
          </p:nvSpPr>
          <p:spPr>
            <a:xfrm>
              <a:off x="50800" y="50800"/>
              <a:ext cx="7724627" cy="14986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400">
                  <a:solidFill>
                    <a:srgbClr val="E9FFFC"/>
                  </a:solidFill>
                  <a:latin typeface="DIN Alternate"/>
                  <a:ea typeface="DIN Alternate"/>
                  <a:cs typeface="DIN Alternate"/>
                  <a:sym typeface="DIN Alternate"/>
                </a:defRPr>
              </a:lvl1pPr>
            </a:lstStyle>
            <a:p>
              <a:r>
                <a:t>God established the Stewardship Program</a:t>
              </a:r>
            </a:p>
          </p:txBody>
        </p:sp>
        <p:pic>
          <p:nvPicPr>
            <p:cNvPr id="225" name="Picture 224"/>
            <p:cNvPicPr>
              <a:picLocks/>
            </p:cNvPicPr>
            <p:nvPr/>
          </p:nvPicPr>
          <p:blipFill>
            <a:blip r:embed="rId2">
              <a:extLst/>
            </a:blip>
            <a:stretch>
              <a:fillRect/>
            </a:stretch>
          </p:blipFill>
          <p:spPr>
            <a:xfrm>
              <a:off x="-1" y="0"/>
              <a:ext cx="7826228" cy="1600200"/>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ctrTitle"/>
          </p:nvPr>
        </p:nvSpPr>
        <p:spPr>
          <a:xfrm>
            <a:off x="1041400" y="4092575"/>
            <a:ext cx="6934200" cy="2413000"/>
          </a:xfrm>
          <a:prstGeom prst="rect">
            <a:avLst/>
          </a:prstGeom>
        </p:spPr>
        <p:txBody>
          <a:bodyPr/>
          <a:lstStyle/>
          <a:p>
            <a:pPr algn="ctr" defTabSz="408940">
              <a:lnSpc>
                <a:spcPct val="100000"/>
              </a:lnSpc>
              <a:spcBef>
                <a:spcPts val="0"/>
              </a:spcBef>
              <a:defRPr sz="3850">
                <a:solidFill>
                  <a:srgbClr val="000000"/>
                </a:solidFill>
                <a:latin typeface="DIN Alternate"/>
                <a:ea typeface="DIN Alternate"/>
                <a:cs typeface="DIN Alternate"/>
                <a:sym typeface="DIN Alternate"/>
              </a:defRPr>
            </a:pPr>
            <a:r>
              <a:t>GENESIS 2:15 - ”And the LORD God took the man, and </a:t>
            </a:r>
            <a:r>
              <a:rPr u="sng"/>
              <a:t>put him into the garden of Eden to dress it </a:t>
            </a:r>
            <a:r>
              <a:t>and </a:t>
            </a:r>
            <a:r>
              <a:rPr u="sng"/>
              <a:t>to keep it</a:t>
            </a:r>
            <a:r>
              <a:t>.”</a:t>
            </a:r>
          </a:p>
        </p:txBody>
      </p:sp>
      <p:sp>
        <p:nvSpPr>
          <p:cNvPr id="230" name="Shape 230"/>
          <p:cNvSpPr>
            <a:spLocks noGrp="1"/>
          </p:cNvSpPr>
          <p:nvPr>
            <p:ph type="subTitle" sz="quarter" idx="1"/>
          </p:nvPr>
        </p:nvSpPr>
        <p:spPr>
          <a:xfrm>
            <a:off x="8902700" y="4454525"/>
            <a:ext cx="2641600" cy="1689100"/>
          </a:xfrm>
          <a:prstGeom prst="rect">
            <a:avLst/>
          </a:prstGeom>
          <a:ln w="9525">
            <a:round/>
          </a:ln>
        </p:spPr>
        <p:txBody>
          <a:bodyPr/>
          <a:lstStyle>
            <a:lvl1pPr algn="ctr" defTabSz="288036">
              <a:defRPr sz="3213" b="1">
                <a:solidFill>
                  <a:srgbClr val="FF2A0E"/>
                </a:solidFill>
                <a:latin typeface="Helvetica"/>
                <a:ea typeface="Helvetica"/>
                <a:cs typeface="Helvetica"/>
                <a:sym typeface="Helvetica"/>
              </a:defRPr>
            </a:lvl1pPr>
          </a:lstStyle>
          <a:p>
            <a:pPr>
              <a:defRPr>
                <a:solidFill>
                  <a:srgbClr val="FE381C"/>
                </a:solidFill>
              </a:defRPr>
            </a:pPr>
            <a:r>
              <a:rPr>
                <a:solidFill>
                  <a:srgbClr val="FF2A0E"/>
                </a:solidFill>
              </a:rPr>
              <a:t>To dress and keep the Garden</a:t>
            </a:r>
          </a:p>
        </p:txBody>
      </p:sp>
      <p:grpSp>
        <p:nvGrpSpPr>
          <p:cNvPr id="233" name="Group 233"/>
          <p:cNvGrpSpPr/>
          <p:nvPr/>
        </p:nvGrpSpPr>
        <p:grpSpPr>
          <a:xfrm>
            <a:off x="2589286" y="1162050"/>
            <a:ext cx="7826228" cy="1600200"/>
            <a:chOff x="0" y="0"/>
            <a:chExt cx="7826226" cy="1600199"/>
          </a:xfrm>
        </p:grpSpPr>
        <p:sp>
          <p:nvSpPr>
            <p:cNvPr id="232" name="Shape 232"/>
            <p:cNvSpPr/>
            <p:nvPr/>
          </p:nvSpPr>
          <p:spPr>
            <a:xfrm>
              <a:off x="50800" y="50800"/>
              <a:ext cx="7724627" cy="14986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400">
                  <a:solidFill>
                    <a:srgbClr val="E9FFFC"/>
                  </a:solidFill>
                  <a:latin typeface="DIN Alternate"/>
                  <a:ea typeface="DIN Alternate"/>
                  <a:cs typeface="DIN Alternate"/>
                  <a:sym typeface="DIN Alternate"/>
                </a:defRPr>
              </a:lvl1pPr>
            </a:lstStyle>
            <a:p>
              <a:r>
                <a:t>God established the Stewardship Program</a:t>
              </a:r>
            </a:p>
          </p:txBody>
        </p:sp>
        <p:pic>
          <p:nvPicPr>
            <p:cNvPr id="231" name="Picture 230"/>
            <p:cNvPicPr>
              <a:picLocks/>
            </p:cNvPicPr>
            <p:nvPr/>
          </p:nvPicPr>
          <p:blipFill>
            <a:blip r:embed="rId2">
              <a:extLst/>
            </a:blip>
            <a:stretch>
              <a:fillRect/>
            </a:stretch>
          </p:blipFill>
          <p:spPr>
            <a:xfrm>
              <a:off x="-1" y="0"/>
              <a:ext cx="7826228" cy="1600200"/>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ctrTitle"/>
          </p:nvPr>
        </p:nvSpPr>
        <p:spPr>
          <a:xfrm>
            <a:off x="1041400" y="4141134"/>
            <a:ext cx="6946355" cy="2413001"/>
          </a:xfrm>
          <a:prstGeom prst="rect">
            <a:avLst/>
          </a:prstGeom>
        </p:spPr>
        <p:txBody>
          <a:bodyPr/>
          <a:lstStyle>
            <a:lvl1pPr algn="ctr" defTabSz="397256">
              <a:lnSpc>
                <a:spcPct val="100000"/>
              </a:lnSpc>
              <a:spcBef>
                <a:spcPts val="0"/>
              </a:spcBef>
              <a:defRPr sz="5100">
                <a:solidFill>
                  <a:srgbClr val="000000"/>
                </a:solidFill>
                <a:latin typeface="DIN Alternate"/>
                <a:ea typeface="DIN Alternate"/>
                <a:cs typeface="DIN Alternate"/>
                <a:sym typeface="DIN Alternate"/>
              </a:defRPr>
            </a:lvl1pPr>
          </a:lstStyle>
          <a:p>
            <a:r>
              <a:t>HOW ABSOLUTE IS HIS OWNERSHIP OF THE EARTH?</a:t>
            </a:r>
          </a:p>
        </p:txBody>
      </p:sp>
      <p:sp>
        <p:nvSpPr>
          <p:cNvPr id="236" name="Shape 236"/>
          <p:cNvSpPr>
            <a:spLocks noGrp="1"/>
          </p:cNvSpPr>
          <p:nvPr>
            <p:ph type="subTitle" sz="quarter" idx="1"/>
          </p:nvPr>
        </p:nvSpPr>
        <p:spPr>
          <a:xfrm>
            <a:off x="8940800" y="4738034"/>
            <a:ext cx="2921000" cy="1219201"/>
          </a:xfrm>
          <a:prstGeom prst="rect">
            <a:avLst/>
          </a:prstGeom>
          <a:ln w="9525">
            <a:round/>
          </a:ln>
        </p:spPr>
        <p:txBody>
          <a:bodyPr/>
          <a:lstStyle>
            <a:lvl1pPr algn="ctr" defTabSz="416052">
              <a:defRPr sz="3458" b="1">
                <a:solidFill>
                  <a:srgbClr val="F2333C"/>
                </a:solidFill>
                <a:latin typeface="Helvetica"/>
                <a:ea typeface="Helvetica"/>
                <a:cs typeface="Helvetica"/>
                <a:sym typeface="Helvetica"/>
              </a:defRPr>
            </a:lvl1pPr>
          </a:lstStyle>
          <a:p>
            <a:pPr>
              <a:defRPr b="0">
                <a:solidFill>
                  <a:srgbClr val="FE381C"/>
                </a:solidFill>
              </a:defRPr>
            </a:pPr>
            <a:r>
              <a:rPr b="1">
                <a:solidFill>
                  <a:srgbClr val="F2333C"/>
                </a:solidFill>
              </a:rPr>
              <a:t>OWNERSHIP</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ctrTitle"/>
          </p:nvPr>
        </p:nvSpPr>
        <p:spPr>
          <a:xfrm>
            <a:off x="1041400" y="4092575"/>
            <a:ext cx="6858000" cy="2413000"/>
          </a:xfrm>
          <a:prstGeom prst="rect">
            <a:avLst/>
          </a:prstGeom>
        </p:spPr>
        <p:txBody>
          <a:bodyPr/>
          <a:lstStyle/>
          <a:p>
            <a:pPr algn="ctr" defTabSz="356362">
              <a:lnSpc>
                <a:spcPct val="100000"/>
              </a:lnSpc>
              <a:spcBef>
                <a:spcPts val="0"/>
              </a:spcBef>
              <a:defRPr sz="3660" b="1">
                <a:solidFill>
                  <a:srgbClr val="000000"/>
                </a:solidFill>
                <a:latin typeface="Georgia"/>
                <a:ea typeface="Georgia"/>
                <a:cs typeface="Georgia"/>
                <a:sym typeface="Georgia"/>
              </a:defRPr>
            </a:pPr>
            <a:r>
              <a:t>PSALM 24:1 –“The earth is the LORD'S, and the </a:t>
            </a:r>
            <a:r>
              <a:rPr u="sng"/>
              <a:t>fulness</a:t>
            </a:r>
            <a:r>
              <a:t> thereof; the world, and they that dwell therein.”</a:t>
            </a:r>
          </a:p>
        </p:txBody>
      </p:sp>
      <p:sp>
        <p:nvSpPr>
          <p:cNvPr id="239" name="Shape 239"/>
          <p:cNvSpPr>
            <a:spLocks noGrp="1"/>
          </p:cNvSpPr>
          <p:nvPr>
            <p:ph type="subTitle" sz="quarter" idx="1"/>
          </p:nvPr>
        </p:nvSpPr>
        <p:spPr>
          <a:xfrm>
            <a:off x="8902700" y="4738034"/>
            <a:ext cx="2641600" cy="1219201"/>
          </a:xfrm>
          <a:prstGeom prst="rect">
            <a:avLst/>
          </a:prstGeom>
          <a:ln w="9525">
            <a:round/>
          </a:ln>
        </p:spPr>
        <p:txBody>
          <a:bodyPr/>
          <a:lstStyle/>
          <a:p>
            <a:pPr algn="ctr" defTabSz="292607">
              <a:defRPr sz="3264">
                <a:solidFill>
                  <a:srgbClr val="FE381C"/>
                </a:solidFill>
                <a:latin typeface="Helvetica"/>
                <a:ea typeface="Helvetica"/>
                <a:cs typeface="Helvetica"/>
                <a:sym typeface="Helvetica"/>
              </a:defRPr>
            </a:pPr>
            <a:r>
              <a:rPr u="sng"/>
              <a:t>fulness</a:t>
            </a:r>
            <a:r>
              <a:t> thereof</a:t>
            </a:r>
          </a:p>
        </p:txBody>
      </p:sp>
      <p:grpSp>
        <p:nvGrpSpPr>
          <p:cNvPr id="242" name="Group 242"/>
          <p:cNvGrpSpPr/>
          <p:nvPr/>
        </p:nvGrpSpPr>
        <p:grpSpPr>
          <a:xfrm>
            <a:off x="2589286" y="1111250"/>
            <a:ext cx="7826228" cy="1701800"/>
            <a:chOff x="0" y="0"/>
            <a:chExt cx="7826226" cy="1701800"/>
          </a:xfrm>
        </p:grpSpPr>
        <p:sp>
          <p:nvSpPr>
            <p:cNvPr id="241" name="Shape 241"/>
            <p:cNvSpPr/>
            <p:nvPr/>
          </p:nvSpPr>
          <p:spPr>
            <a:xfrm>
              <a:off x="50800" y="50800"/>
              <a:ext cx="7724627" cy="16002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700">
                  <a:solidFill>
                    <a:srgbClr val="E9FFFC"/>
                  </a:solidFill>
                  <a:latin typeface="DIN Alternate"/>
                  <a:ea typeface="DIN Alternate"/>
                  <a:cs typeface="DIN Alternate"/>
                  <a:sym typeface="DIN Alternate"/>
                </a:defRPr>
              </a:lvl1pPr>
            </a:lstStyle>
            <a:p>
              <a:r>
                <a:t>GOD IS THE OWNER OF EVERYTHING ABSOLUTELY</a:t>
              </a:r>
            </a:p>
          </p:txBody>
        </p:sp>
        <p:pic>
          <p:nvPicPr>
            <p:cNvPr id="240" name="Picture 239"/>
            <p:cNvPicPr>
              <a:picLocks/>
            </p:cNvPicPr>
            <p:nvPr/>
          </p:nvPicPr>
          <p:blipFill>
            <a:blip r:embed="rId2">
              <a:extLst/>
            </a:blip>
            <a:stretch>
              <a:fillRect/>
            </a:stretch>
          </p:blipFill>
          <p:spPr>
            <a:xfrm>
              <a:off x="-1" y="-1"/>
              <a:ext cx="7826228" cy="17018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animBg="1" advAuto="0"/>
      <p:bldP spid="239"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ctrTitle"/>
          </p:nvPr>
        </p:nvSpPr>
        <p:spPr>
          <a:xfrm>
            <a:off x="1041400" y="4092575"/>
            <a:ext cx="6858000" cy="2413000"/>
          </a:xfrm>
          <a:prstGeom prst="rect">
            <a:avLst/>
          </a:prstGeom>
        </p:spPr>
        <p:txBody>
          <a:bodyPr/>
          <a:lstStyle/>
          <a:p>
            <a:pPr algn="ctr" defTabSz="239522">
              <a:lnSpc>
                <a:spcPct val="100000"/>
              </a:lnSpc>
              <a:spcBef>
                <a:spcPts val="0"/>
              </a:spcBef>
              <a:defRPr sz="2214" b="1">
                <a:solidFill>
                  <a:srgbClr val="000000"/>
                </a:solidFill>
                <a:latin typeface="Georgia"/>
                <a:ea typeface="Georgia"/>
                <a:cs typeface="Georgia"/>
                <a:sym typeface="Georgia"/>
              </a:defRPr>
            </a:pPr>
            <a:r>
              <a:t>bauxite, coal, iron ore, copper, tin, gold, silver, uranium, nickel, tungsten, rare earth elements, mineral sands, lead, zinc, diamonds, natural gas, petroleum </a:t>
            </a:r>
          </a:p>
          <a:p>
            <a:pPr algn="ctr" defTabSz="239522">
              <a:lnSpc>
                <a:spcPct val="100000"/>
              </a:lnSpc>
              <a:spcBef>
                <a:spcPts val="0"/>
              </a:spcBef>
              <a:defRPr sz="2214">
                <a:solidFill>
                  <a:srgbClr val="000000"/>
                </a:solidFill>
                <a:latin typeface="Georgia"/>
                <a:ea typeface="Georgia"/>
                <a:cs typeface="Georgia"/>
                <a:sym typeface="Georgia"/>
              </a:defRPr>
            </a:pPr>
            <a:r>
              <a:rPr b="1" u="sng"/>
              <a:t>note</a:t>
            </a:r>
            <a:r>
              <a:rPr b="1"/>
              <a:t>: </a:t>
            </a:r>
          </a:p>
          <a:p>
            <a:pPr algn="ctr" defTabSz="239522">
              <a:lnSpc>
                <a:spcPct val="100000"/>
              </a:lnSpc>
              <a:spcBef>
                <a:spcPts val="0"/>
              </a:spcBef>
              <a:defRPr sz="2214">
                <a:solidFill>
                  <a:srgbClr val="000000"/>
                </a:solidFill>
                <a:latin typeface="DIN Alternate"/>
                <a:ea typeface="DIN Alternate"/>
                <a:cs typeface="DIN Alternate"/>
                <a:sym typeface="DIN Alternate"/>
              </a:defRPr>
            </a:pPr>
            <a:r>
              <a:t>Australia is the world's largest net exporter of coal accounting for 29% of global coal exports.</a:t>
            </a:r>
          </a:p>
        </p:txBody>
      </p:sp>
      <p:sp>
        <p:nvSpPr>
          <p:cNvPr id="245" name="Shape 245"/>
          <p:cNvSpPr>
            <a:spLocks noGrp="1"/>
          </p:cNvSpPr>
          <p:nvPr>
            <p:ph type="subTitle" sz="quarter" idx="1"/>
          </p:nvPr>
        </p:nvSpPr>
        <p:spPr>
          <a:xfrm>
            <a:off x="8902700" y="4738034"/>
            <a:ext cx="2641600" cy="1219201"/>
          </a:xfrm>
          <a:prstGeom prst="rect">
            <a:avLst/>
          </a:prstGeom>
          <a:ln w="9525">
            <a:round/>
          </a:ln>
        </p:spPr>
        <p:txBody>
          <a:bodyPr/>
          <a:lstStyle>
            <a:lvl1pPr algn="ctr" defTabSz="306324">
              <a:defRPr sz="3417">
                <a:solidFill>
                  <a:srgbClr val="FE381C"/>
                </a:solidFill>
                <a:latin typeface="Helvetica"/>
                <a:ea typeface="Helvetica"/>
                <a:cs typeface="Helvetica"/>
                <a:sym typeface="Helvetica"/>
              </a:defRPr>
            </a:lvl1pPr>
          </a:lstStyle>
          <a:p>
            <a:r>
              <a:t>AUSTRALIA</a:t>
            </a:r>
          </a:p>
        </p:txBody>
      </p:sp>
      <p:grpSp>
        <p:nvGrpSpPr>
          <p:cNvPr id="248" name="Group 248"/>
          <p:cNvGrpSpPr/>
          <p:nvPr/>
        </p:nvGrpSpPr>
        <p:grpSpPr>
          <a:xfrm>
            <a:off x="2589286" y="1263650"/>
            <a:ext cx="7826228" cy="1397000"/>
            <a:chOff x="0" y="0"/>
            <a:chExt cx="7826226" cy="1397000"/>
          </a:xfrm>
        </p:grpSpPr>
        <p:sp>
          <p:nvSpPr>
            <p:cNvPr id="247" name="Shape 247"/>
            <p:cNvSpPr/>
            <p:nvPr/>
          </p:nvSpPr>
          <p:spPr>
            <a:xfrm>
              <a:off x="50800" y="50800"/>
              <a:ext cx="7724627" cy="12954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700">
                  <a:solidFill>
                    <a:srgbClr val="E9FFFC"/>
                  </a:solidFill>
                  <a:latin typeface="DIN Alternate"/>
                  <a:ea typeface="DIN Alternate"/>
                  <a:cs typeface="DIN Alternate"/>
                  <a:sym typeface="DIN Alternate"/>
                </a:defRPr>
              </a:lvl1pPr>
            </a:lstStyle>
            <a:p>
              <a:r>
                <a:t>GOD IS THE OWNER OF ANYTHING IN NATURE ABSOLUTELY</a:t>
              </a:r>
            </a:p>
          </p:txBody>
        </p:sp>
        <p:pic>
          <p:nvPicPr>
            <p:cNvPr id="246" name="Picture 245"/>
            <p:cNvPicPr>
              <a:picLocks/>
            </p:cNvPicPr>
            <p:nvPr/>
          </p:nvPicPr>
          <p:blipFill>
            <a:blip r:embed="rId2">
              <a:extLst/>
            </a:blip>
            <a:stretch>
              <a:fillRect/>
            </a:stretch>
          </p:blipFill>
          <p:spPr>
            <a:xfrm>
              <a:off x="-1" y="-1"/>
              <a:ext cx="7826228" cy="1397001"/>
            </a:xfrm>
            <a:prstGeom prst="rect">
              <a:avLst/>
            </a:prstGeom>
            <a:effectLst/>
          </p:spPr>
        </p:pic>
      </p:gr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1416050" y="800100"/>
            <a:ext cx="10172700" cy="1346746"/>
          </a:xfrm>
          <a:prstGeom prst="rect">
            <a:avLst/>
          </a:prstGeom>
          <a:solidFill>
            <a:srgbClr val="68DDC8"/>
          </a:solidFill>
        </p:spPr>
        <p:txBody>
          <a:bodyPr/>
          <a:lstStyle/>
          <a:p>
            <a:pPr>
              <a:lnSpc>
                <a:spcPct val="100000"/>
              </a:lnSpc>
              <a:spcBef>
                <a:spcPts val="0"/>
              </a:spcBef>
              <a:defRPr sz="3300" b="1">
                <a:solidFill>
                  <a:srgbClr val="020202"/>
                </a:solidFill>
                <a:latin typeface="Georgia"/>
                <a:ea typeface="Georgia"/>
                <a:cs typeface="Georgia"/>
                <a:sym typeface="Georgia"/>
              </a:defRPr>
            </a:pPr>
            <a:r>
              <a:t>WHY BUDGET  PLANNING </a:t>
            </a:r>
          </a:p>
          <a:p>
            <a:pPr>
              <a:lnSpc>
                <a:spcPct val="100000"/>
              </a:lnSpc>
              <a:spcBef>
                <a:spcPts val="0"/>
              </a:spcBef>
              <a:defRPr sz="3300" b="1">
                <a:solidFill>
                  <a:srgbClr val="020202"/>
                </a:solidFill>
                <a:latin typeface="Georgia"/>
                <a:ea typeface="Georgia"/>
                <a:cs typeface="Georgia"/>
                <a:sym typeface="Georgia"/>
              </a:defRPr>
            </a:pPr>
            <a:r>
              <a:t>IS IMPORTANT?</a:t>
            </a:r>
          </a:p>
        </p:txBody>
      </p:sp>
      <p:sp>
        <p:nvSpPr>
          <p:cNvPr id="153" name="Shape 153"/>
          <p:cNvSpPr/>
          <p:nvPr/>
        </p:nvSpPr>
        <p:spPr>
          <a:xfrm>
            <a:off x="1465063" y="3188969"/>
            <a:ext cx="10074673" cy="49758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96515" indent="-696515" algn="l">
              <a:buClr>
                <a:srgbClr val="010000"/>
              </a:buClr>
              <a:buSzPct val="100000"/>
              <a:buAutoNum type="romanUcPeriod"/>
              <a:defRPr sz="4100">
                <a:solidFill>
                  <a:srgbClr val="090909"/>
                </a:solidFill>
                <a:latin typeface="DIN Condensed"/>
                <a:ea typeface="DIN Condensed"/>
                <a:cs typeface="DIN Condensed"/>
                <a:sym typeface="DIN Condensed"/>
              </a:defRPr>
            </a:pPr>
            <a:r>
              <a:rPr>
                <a:solidFill>
                  <a:srgbClr val="000000"/>
                </a:solidFill>
              </a:rPr>
              <a:t>Giving</a:t>
            </a:r>
            <a:r>
              <a:t> a complete picture of your financial situation</a:t>
            </a:r>
          </a:p>
          <a:p>
            <a:pPr marL="696515" indent="-696515" algn="l">
              <a:buClr>
                <a:srgbClr val="010000"/>
              </a:buClr>
              <a:buSzPct val="100000"/>
              <a:buAutoNum type="romanUcPeriod"/>
              <a:defRPr sz="4100">
                <a:solidFill>
                  <a:srgbClr val="090909"/>
                </a:solidFill>
                <a:latin typeface="DIN Condensed"/>
                <a:ea typeface="DIN Condensed"/>
                <a:cs typeface="DIN Condensed"/>
                <a:sym typeface="DIN Condensed"/>
              </a:defRPr>
            </a:pPr>
            <a:r>
              <a:t>Make you more cautious in your spending, No wasting of money on nonessential things.</a:t>
            </a:r>
          </a:p>
          <a:p>
            <a:pPr marL="696515" indent="-696515" algn="l">
              <a:buSzPct val="100000"/>
              <a:buAutoNum type="romanUcPeriod"/>
              <a:defRPr sz="4100">
                <a:solidFill>
                  <a:srgbClr val="090909"/>
                </a:solidFill>
                <a:latin typeface="DIN Condensed"/>
                <a:ea typeface="DIN Condensed"/>
                <a:cs typeface="DIN Condensed"/>
                <a:sym typeface="DIN Condensed"/>
              </a:defRPr>
            </a:pPr>
            <a:r>
              <a:t>Avoiding financial problems (debts and shortages)</a:t>
            </a:r>
          </a:p>
          <a:p>
            <a:pPr marL="696515" indent="-696515" algn="l">
              <a:buSzPct val="100000"/>
              <a:buAutoNum type="romanUcPeriod"/>
              <a:defRPr sz="4100">
                <a:solidFill>
                  <a:srgbClr val="090909"/>
                </a:solidFill>
                <a:latin typeface="DIN Condensed"/>
                <a:ea typeface="DIN Condensed"/>
                <a:cs typeface="DIN Condensed"/>
                <a:sym typeface="DIN Condensed"/>
              </a:defRPr>
            </a:pPr>
            <a:r>
              <a:t>Allowing you  to have a debt-free future, Giving peace of mind and happy life. </a:t>
            </a:r>
          </a:p>
          <a:p>
            <a:pPr marL="696515" indent="-696515" algn="l">
              <a:buSzPct val="100000"/>
              <a:buAutoNum type="romanUcPeriod"/>
              <a:defRPr sz="4100">
                <a:solidFill>
                  <a:srgbClr val="090909"/>
                </a:solidFill>
                <a:latin typeface="DIN Condensed"/>
                <a:ea typeface="DIN Condensed"/>
                <a:cs typeface="DIN Condensed"/>
                <a:sym typeface="DIN Condensed"/>
              </a:defRPr>
            </a:pPr>
            <a:r>
              <a:t>Giving an opportunity to support God’s work more generously.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ctrTitle"/>
          </p:nvPr>
        </p:nvSpPr>
        <p:spPr>
          <a:xfrm>
            <a:off x="1041400" y="4092575"/>
            <a:ext cx="6858000" cy="2413000"/>
          </a:xfrm>
          <a:prstGeom prst="rect">
            <a:avLst/>
          </a:prstGeom>
        </p:spPr>
        <p:txBody>
          <a:bodyPr/>
          <a:lstStyle>
            <a:lvl1pPr algn="ctr" defTabSz="373887">
              <a:lnSpc>
                <a:spcPct val="100000"/>
              </a:lnSpc>
              <a:spcBef>
                <a:spcPts val="0"/>
              </a:spcBef>
              <a:defRPr sz="2624" b="1">
                <a:solidFill>
                  <a:srgbClr val="000000"/>
                </a:solidFill>
                <a:latin typeface="Georgia"/>
                <a:ea typeface="Georgia"/>
                <a:cs typeface="Georgia"/>
                <a:sym typeface="Georgia"/>
              </a:defRPr>
            </a:lvl1pPr>
          </a:lstStyle>
          <a:p>
            <a:r>
              <a:t>coal, iron ore, petroleum, natural gas, mercury, tin, tungsten, antimony, manganese, molybdenum, vanadium, magnetite, aluminum,lead, zinc, rare earth elements, uranium, hydropower potential (world's largest), arable land.</a:t>
            </a:r>
          </a:p>
        </p:txBody>
      </p:sp>
      <p:sp>
        <p:nvSpPr>
          <p:cNvPr id="251" name="Shape 251"/>
          <p:cNvSpPr>
            <a:spLocks noGrp="1"/>
          </p:cNvSpPr>
          <p:nvPr>
            <p:ph type="subTitle" sz="quarter" idx="1"/>
          </p:nvPr>
        </p:nvSpPr>
        <p:spPr>
          <a:xfrm>
            <a:off x="8902700" y="4738034"/>
            <a:ext cx="2641600" cy="1219201"/>
          </a:xfrm>
          <a:prstGeom prst="rect">
            <a:avLst/>
          </a:prstGeom>
          <a:ln w="9525">
            <a:round/>
          </a:ln>
        </p:spPr>
        <p:txBody>
          <a:bodyPr/>
          <a:lstStyle>
            <a:lvl1pPr algn="ctr" defTabSz="457200">
              <a:defRPr sz="5100">
                <a:solidFill>
                  <a:srgbClr val="FE381C"/>
                </a:solidFill>
                <a:latin typeface="Helvetica"/>
                <a:ea typeface="Helvetica"/>
                <a:cs typeface="Helvetica"/>
                <a:sym typeface="Helvetica"/>
              </a:defRPr>
            </a:lvl1pPr>
          </a:lstStyle>
          <a:p>
            <a:r>
              <a:t>CHINA</a:t>
            </a:r>
          </a:p>
        </p:txBody>
      </p:sp>
      <p:grpSp>
        <p:nvGrpSpPr>
          <p:cNvPr id="254" name="Group 254"/>
          <p:cNvGrpSpPr/>
          <p:nvPr/>
        </p:nvGrpSpPr>
        <p:grpSpPr>
          <a:xfrm>
            <a:off x="2589286" y="1263650"/>
            <a:ext cx="7826228" cy="1397000"/>
            <a:chOff x="0" y="0"/>
            <a:chExt cx="7826226" cy="1397000"/>
          </a:xfrm>
        </p:grpSpPr>
        <p:sp>
          <p:nvSpPr>
            <p:cNvPr id="253" name="Shape 253"/>
            <p:cNvSpPr/>
            <p:nvPr/>
          </p:nvSpPr>
          <p:spPr>
            <a:xfrm>
              <a:off x="50800" y="50800"/>
              <a:ext cx="7724627" cy="12954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700">
                  <a:solidFill>
                    <a:srgbClr val="E9FFFC"/>
                  </a:solidFill>
                  <a:latin typeface="DIN Alternate"/>
                  <a:ea typeface="DIN Alternate"/>
                  <a:cs typeface="DIN Alternate"/>
                  <a:sym typeface="DIN Alternate"/>
                </a:defRPr>
              </a:lvl1pPr>
            </a:lstStyle>
            <a:p>
              <a:r>
                <a:t>GOD IS THE OWNER OF ANYTHING IN NATURE ABSOLUTELY</a:t>
              </a:r>
            </a:p>
          </p:txBody>
        </p:sp>
        <p:pic>
          <p:nvPicPr>
            <p:cNvPr id="252" name="Picture 251"/>
            <p:cNvPicPr>
              <a:picLocks/>
            </p:cNvPicPr>
            <p:nvPr/>
          </p:nvPicPr>
          <p:blipFill>
            <a:blip r:embed="rId2">
              <a:extLst/>
            </a:blip>
            <a:stretch>
              <a:fillRect/>
            </a:stretch>
          </p:blipFill>
          <p:spPr>
            <a:xfrm>
              <a:off x="-1" y="-1"/>
              <a:ext cx="7826228" cy="1397001"/>
            </a:xfrm>
            <a:prstGeom prst="rect">
              <a:avLst/>
            </a:prstGeom>
            <a:effectLst/>
          </p:spPr>
        </p:pic>
      </p:gr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ctrTitle"/>
          </p:nvPr>
        </p:nvSpPr>
        <p:spPr>
          <a:xfrm>
            <a:off x="1041400" y="4092575"/>
            <a:ext cx="6858000" cy="2413000"/>
          </a:xfrm>
          <a:prstGeom prst="rect">
            <a:avLst/>
          </a:prstGeom>
        </p:spPr>
        <p:txBody>
          <a:bodyPr/>
          <a:lstStyle>
            <a:lvl1pPr algn="ctr" defTabSz="397256">
              <a:lnSpc>
                <a:spcPct val="100000"/>
              </a:lnSpc>
              <a:spcBef>
                <a:spcPts val="0"/>
              </a:spcBef>
              <a:defRPr sz="2788" b="1">
                <a:solidFill>
                  <a:srgbClr val="000000"/>
                </a:solidFill>
                <a:latin typeface="Georgia"/>
                <a:ea typeface="Georgia"/>
                <a:cs typeface="Georgia"/>
                <a:sym typeface="Georgia"/>
              </a:defRPr>
            </a:lvl1pPr>
          </a:lstStyle>
          <a:p>
            <a:r>
              <a:t>gold, chromium, antimony, coal, iron ore, manganese, nickel, phosphates, tin, rare earth elements, uranium, gem diamonds, platinum, copper, vanadium, salt, natural gas.</a:t>
            </a:r>
          </a:p>
        </p:txBody>
      </p:sp>
      <p:sp>
        <p:nvSpPr>
          <p:cNvPr id="257" name="Shape 257"/>
          <p:cNvSpPr>
            <a:spLocks noGrp="1"/>
          </p:cNvSpPr>
          <p:nvPr>
            <p:ph type="subTitle" sz="quarter" idx="1"/>
          </p:nvPr>
        </p:nvSpPr>
        <p:spPr>
          <a:xfrm>
            <a:off x="8902700" y="4738034"/>
            <a:ext cx="2641600" cy="1219201"/>
          </a:xfrm>
          <a:prstGeom prst="rect">
            <a:avLst/>
          </a:prstGeom>
          <a:ln w="9525">
            <a:round/>
          </a:ln>
        </p:spPr>
        <p:txBody>
          <a:bodyPr/>
          <a:lstStyle>
            <a:lvl1pPr algn="ctr" defTabSz="292607">
              <a:defRPr sz="3264">
                <a:solidFill>
                  <a:srgbClr val="FE381C"/>
                </a:solidFill>
                <a:latin typeface="Helvetica"/>
                <a:ea typeface="Helvetica"/>
                <a:cs typeface="Helvetica"/>
                <a:sym typeface="Helvetica"/>
              </a:defRPr>
            </a:lvl1pPr>
          </a:lstStyle>
          <a:p>
            <a:r>
              <a:t>SOUTH AFRICA</a:t>
            </a:r>
          </a:p>
        </p:txBody>
      </p:sp>
      <p:grpSp>
        <p:nvGrpSpPr>
          <p:cNvPr id="260" name="Group 260"/>
          <p:cNvGrpSpPr/>
          <p:nvPr/>
        </p:nvGrpSpPr>
        <p:grpSpPr>
          <a:xfrm>
            <a:off x="2589286" y="1263650"/>
            <a:ext cx="7826228" cy="1397000"/>
            <a:chOff x="0" y="0"/>
            <a:chExt cx="7826226" cy="1397000"/>
          </a:xfrm>
        </p:grpSpPr>
        <p:sp>
          <p:nvSpPr>
            <p:cNvPr id="259" name="Shape 259"/>
            <p:cNvSpPr/>
            <p:nvPr/>
          </p:nvSpPr>
          <p:spPr>
            <a:xfrm>
              <a:off x="50800" y="50800"/>
              <a:ext cx="7724627" cy="12954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700">
                  <a:solidFill>
                    <a:srgbClr val="E9FFFC"/>
                  </a:solidFill>
                  <a:latin typeface="DIN Alternate"/>
                  <a:ea typeface="DIN Alternate"/>
                  <a:cs typeface="DIN Alternate"/>
                  <a:sym typeface="DIN Alternate"/>
                </a:defRPr>
              </a:lvl1pPr>
            </a:lstStyle>
            <a:p>
              <a:r>
                <a:t>GOD IS THE OWNER OF ANYTHING IN NATURE ABSOLUTELY</a:t>
              </a:r>
            </a:p>
          </p:txBody>
        </p:sp>
        <p:pic>
          <p:nvPicPr>
            <p:cNvPr id="258" name="Picture 257"/>
            <p:cNvPicPr>
              <a:picLocks/>
            </p:cNvPicPr>
            <p:nvPr/>
          </p:nvPicPr>
          <p:blipFill>
            <a:blip r:embed="rId2">
              <a:extLst/>
            </a:blip>
            <a:stretch>
              <a:fillRect/>
            </a:stretch>
          </p:blipFill>
          <p:spPr>
            <a:xfrm>
              <a:off x="-1" y="-1"/>
              <a:ext cx="7826228" cy="1397001"/>
            </a:xfrm>
            <a:prstGeom prst="rect">
              <a:avLst/>
            </a:prstGeom>
            <a:effectLst/>
          </p:spPr>
        </p:pic>
      </p:gr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ctrTitle"/>
          </p:nvPr>
        </p:nvSpPr>
        <p:spPr>
          <a:xfrm>
            <a:off x="1041400" y="4092575"/>
            <a:ext cx="6858000" cy="2413000"/>
          </a:xfrm>
          <a:prstGeom prst="rect">
            <a:avLst/>
          </a:prstGeom>
        </p:spPr>
        <p:txBody>
          <a:bodyPr/>
          <a:lstStyle/>
          <a:p>
            <a:pPr algn="ctr" defTabSz="268731">
              <a:lnSpc>
                <a:spcPct val="100000"/>
              </a:lnSpc>
              <a:spcBef>
                <a:spcPts val="0"/>
              </a:spcBef>
              <a:defRPr sz="1886" b="1">
                <a:solidFill>
                  <a:srgbClr val="000000"/>
                </a:solidFill>
                <a:latin typeface="Georgia"/>
                <a:ea typeface="Georgia"/>
                <a:cs typeface="Georgia"/>
                <a:sym typeface="Georgia"/>
              </a:defRPr>
            </a:pPr>
            <a:r>
              <a:t>coal, copper, lead, molybdenum, phosphates, rare earth elements, uranium, bauxite, gold, iron, mercury, nickel, potash, silver, tungsten, zinc, petroleum, natural gas, timber, arable land </a:t>
            </a:r>
          </a:p>
          <a:p>
            <a:pPr algn="ctr" defTabSz="268731">
              <a:lnSpc>
                <a:spcPct val="100000"/>
              </a:lnSpc>
              <a:spcBef>
                <a:spcPts val="0"/>
              </a:spcBef>
              <a:defRPr sz="1886" b="1">
                <a:solidFill>
                  <a:srgbClr val="000000"/>
                </a:solidFill>
                <a:latin typeface="Georgia"/>
                <a:ea typeface="Georgia"/>
                <a:cs typeface="Georgia"/>
                <a:sym typeface="Georgia"/>
              </a:defRPr>
            </a:pPr>
            <a:r>
              <a:rPr u="sng"/>
              <a:t>note</a:t>
            </a:r>
            <a:r>
              <a:t>: </a:t>
            </a:r>
          </a:p>
          <a:p>
            <a:pPr algn="ctr" defTabSz="268731">
              <a:lnSpc>
                <a:spcPct val="100000"/>
              </a:lnSpc>
              <a:spcBef>
                <a:spcPts val="0"/>
              </a:spcBef>
              <a:defRPr sz="2300">
                <a:solidFill>
                  <a:srgbClr val="000000"/>
                </a:solidFill>
                <a:latin typeface="DIN Alternate"/>
                <a:ea typeface="DIN Alternate"/>
                <a:cs typeface="DIN Alternate"/>
                <a:sym typeface="DIN Alternate"/>
              </a:defRPr>
            </a:pPr>
            <a:r>
              <a:t>the US has the world's largest coal reserves with 491 billion short tons accounting for 27% of the world's total</a:t>
            </a:r>
          </a:p>
        </p:txBody>
      </p:sp>
      <p:sp>
        <p:nvSpPr>
          <p:cNvPr id="263" name="Shape 263"/>
          <p:cNvSpPr>
            <a:spLocks noGrp="1"/>
          </p:cNvSpPr>
          <p:nvPr>
            <p:ph type="subTitle" sz="quarter" idx="1"/>
          </p:nvPr>
        </p:nvSpPr>
        <p:spPr>
          <a:xfrm>
            <a:off x="8902700" y="4738034"/>
            <a:ext cx="2641600" cy="1219201"/>
          </a:xfrm>
          <a:prstGeom prst="rect">
            <a:avLst/>
          </a:prstGeom>
          <a:ln w="9525">
            <a:round/>
          </a:ln>
        </p:spPr>
        <p:txBody>
          <a:bodyPr/>
          <a:lstStyle>
            <a:lvl1pPr algn="ctr" defTabSz="457200">
              <a:defRPr sz="5100">
                <a:solidFill>
                  <a:srgbClr val="FE381C"/>
                </a:solidFill>
                <a:latin typeface="Helvetica"/>
                <a:ea typeface="Helvetica"/>
                <a:cs typeface="Helvetica"/>
                <a:sym typeface="Helvetica"/>
              </a:defRPr>
            </a:lvl1pPr>
          </a:lstStyle>
          <a:p>
            <a:r>
              <a:t>USA</a:t>
            </a:r>
          </a:p>
        </p:txBody>
      </p:sp>
      <p:grpSp>
        <p:nvGrpSpPr>
          <p:cNvPr id="266" name="Group 266"/>
          <p:cNvGrpSpPr/>
          <p:nvPr/>
        </p:nvGrpSpPr>
        <p:grpSpPr>
          <a:xfrm>
            <a:off x="2589286" y="1263650"/>
            <a:ext cx="7826228" cy="1397000"/>
            <a:chOff x="0" y="0"/>
            <a:chExt cx="7826226" cy="1397000"/>
          </a:xfrm>
        </p:grpSpPr>
        <p:sp>
          <p:nvSpPr>
            <p:cNvPr id="265" name="Shape 265"/>
            <p:cNvSpPr/>
            <p:nvPr/>
          </p:nvSpPr>
          <p:spPr>
            <a:xfrm>
              <a:off x="50800" y="50800"/>
              <a:ext cx="7724627" cy="12954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700">
                  <a:solidFill>
                    <a:srgbClr val="E9FFFC"/>
                  </a:solidFill>
                  <a:latin typeface="DIN Alternate"/>
                  <a:ea typeface="DIN Alternate"/>
                  <a:cs typeface="DIN Alternate"/>
                  <a:sym typeface="DIN Alternate"/>
                </a:defRPr>
              </a:lvl1pPr>
            </a:lstStyle>
            <a:p>
              <a:r>
                <a:t>GOD IS THE OWNER OF ANYTHING IN NATURE ABSOLUTELY</a:t>
              </a:r>
            </a:p>
          </p:txBody>
        </p:sp>
        <p:pic>
          <p:nvPicPr>
            <p:cNvPr id="264" name="Picture 263"/>
            <p:cNvPicPr>
              <a:picLocks/>
            </p:cNvPicPr>
            <p:nvPr/>
          </p:nvPicPr>
          <p:blipFill>
            <a:blip r:embed="rId2">
              <a:extLst/>
            </a:blip>
            <a:stretch>
              <a:fillRect/>
            </a:stretch>
          </p:blipFill>
          <p:spPr>
            <a:xfrm>
              <a:off x="-1" y="-1"/>
              <a:ext cx="7826228" cy="1397001"/>
            </a:xfrm>
            <a:prstGeom prst="rect">
              <a:avLst/>
            </a:prstGeom>
            <a:effectLst/>
          </p:spPr>
        </p:pic>
      </p:gr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ctrTitle"/>
          </p:nvPr>
        </p:nvSpPr>
        <p:spPr>
          <a:xfrm>
            <a:off x="1041400" y="4092575"/>
            <a:ext cx="6858000" cy="2413000"/>
          </a:xfrm>
          <a:prstGeom prst="rect">
            <a:avLst/>
          </a:prstGeom>
        </p:spPr>
        <p:txBody>
          <a:bodyPr/>
          <a:lstStyle>
            <a:lvl1pPr algn="ctr" defTabSz="403097">
              <a:lnSpc>
                <a:spcPct val="100000"/>
              </a:lnSpc>
              <a:spcBef>
                <a:spcPts val="0"/>
              </a:spcBef>
              <a:defRPr sz="2829" b="1">
                <a:solidFill>
                  <a:srgbClr val="000000"/>
                </a:solidFill>
                <a:latin typeface="Georgia"/>
                <a:ea typeface="Georgia"/>
                <a:cs typeface="Georgia"/>
                <a:sym typeface="Georgia"/>
              </a:defRPr>
            </a:lvl1pPr>
          </a:lstStyle>
          <a:p>
            <a:r>
              <a:t>iron ore, nickel, zinc, copper, gold, lead, rare earth elements, molybdenum, potash, diamonds, silver,fish, timber, wildlife, coal, petroleum, natural gas, hydropower</a:t>
            </a:r>
          </a:p>
        </p:txBody>
      </p:sp>
      <p:sp>
        <p:nvSpPr>
          <p:cNvPr id="269" name="Shape 269"/>
          <p:cNvSpPr>
            <a:spLocks noGrp="1"/>
          </p:cNvSpPr>
          <p:nvPr>
            <p:ph type="subTitle" sz="quarter" idx="1"/>
          </p:nvPr>
        </p:nvSpPr>
        <p:spPr>
          <a:xfrm>
            <a:off x="8902700" y="4738034"/>
            <a:ext cx="2641600" cy="1219201"/>
          </a:xfrm>
          <a:prstGeom prst="rect">
            <a:avLst/>
          </a:prstGeom>
          <a:ln w="9525">
            <a:round/>
          </a:ln>
        </p:spPr>
        <p:txBody>
          <a:bodyPr/>
          <a:lstStyle>
            <a:lvl1pPr algn="ctr" defTabSz="411479">
              <a:defRPr sz="4590">
                <a:solidFill>
                  <a:srgbClr val="FE381C"/>
                </a:solidFill>
                <a:latin typeface="Helvetica"/>
                <a:ea typeface="Helvetica"/>
                <a:cs typeface="Helvetica"/>
                <a:sym typeface="Helvetica"/>
              </a:defRPr>
            </a:lvl1pPr>
          </a:lstStyle>
          <a:p>
            <a:r>
              <a:t>CANADA</a:t>
            </a:r>
          </a:p>
        </p:txBody>
      </p:sp>
      <p:grpSp>
        <p:nvGrpSpPr>
          <p:cNvPr id="272" name="Group 272"/>
          <p:cNvGrpSpPr/>
          <p:nvPr/>
        </p:nvGrpSpPr>
        <p:grpSpPr>
          <a:xfrm>
            <a:off x="2589286" y="1263650"/>
            <a:ext cx="7826228" cy="1397000"/>
            <a:chOff x="0" y="0"/>
            <a:chExt cx="7826226" cy="1397000"/>
          </a:xfrm>
        </p:grpSpPr>
        <p:sp>
          <p:nvSpPr>
            <p:cNvPr id="271" name="Shape 271"/>
            <p:cNvSpPr/>
            <p:nvPr/>
          </p:nvSpPr>
          <p:spPr>
            <a:xfrm>
              <a:off x="50800" y="50800"/>
              <a:ext cx="7724627" cy="12954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700">
                  <a:solidFill>
                    <a:srgbClr val="E9FFFC"/>
                  </a:solidFill>
                  <a:latin typeface="DIN Alternate"/>
                  <a:ea typeface="DIN Alternate"/>
                  <a:cs typeface="DIN Alternate"/>
                  <a:sym typeface="DIN Alternate"/>
                </a:defRPr>
              </a:lvl1pPr>
            </a:lstStyle>
            <a:p>
              <a:r>
                <a:t>GOD IS THE OWNER OF ANYTHING IN NATURE ABSOLUTELY</a:t>
              </a:r>
            </a:p>
          </p:txBody>
        </p:sp>
        <p:pic>
          <p:nvPicPr>
            <p:cNvPr id="270" name="Picture 269"/>
            <p:cNvPicPr>
              <a:picLocks/>
            </p:cNvPicPr>
            <p:nvPr/>
          </p:nvPicPr>
          <p:blipFill>
            <a:blip r:embed="rId2">
              <a:extLst/>
            </a:blip>
            <a:stretch>
              <a:fillRect/>
            </a:stretch>
          </p:blipFill>
          <p:spPr>
            <a:xfrm>
              <a:off x="-1" y="-1"/>
              <a:ext cx="7826228" cy="1397001"/>
            </a:xfrm>
            <a:prstGeom prst="rect">
              <a:avLst/>
            </a:prstGeom>
            <a:effectLst/>
          </p:spPr>
        </p:pic>
      </p:gr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ctrTitle"/>
          </p:nvPr>
        </p:nvSpPr>
        <p:spPr>
          <a:xfrm>
            <a:off x="1041400" y="4092575"/>
            <a:ext cx="6858000" cy="2413000"/>
          </a:xfrm>
          <a:prstGeom prst="rect">
            <a:avLst/>
          </a:prstGeom>
        </p:spPr>
        <p:txBody>
          <a:bodyPr/>
          <a:lstStyle>
            <a:lvl1pPr algn="ctr" defTabSz="455675">
              <a:lnSpc>
                <a:spcPct val="100000"/>
              </a:lnSpc>
              <a:spcBef>
                <a:spcPts val="0"/>
              </a:spcBef>
              <a:defRPr sz="3198" b="1">
                <a:solidFill>
                  <a:srgbClr val="000000"/>
                </a:solidFill>
                <a:latin typeface="Georgia"/>
                <a:ea typeface="Georgia"/>
                <a:cs typeface="Georgia"/>
                <a:sym typeface="Georgia"/>
              </a:defRPr>
            </a:lvl1pPr>
          </a:lstStyle>
          <a:p>
            <a:r>
              <a:t>bauxite, gold, iron ore, manganese, nickel, phosphates, platinum, tin, rare earth elements, uranium, petroleum, hydropower, timber.</a:t>
            </a:r>
          </a:p>
        </p:txBody>
      </p:sp>
      <p:sp>
        <p:nvSpPr>
          <p:cNvPr id="275" name="Shape 275"/>
          <p:cNvSpPr>
            <a:spLocks noGrp="1"/>
          </p:cNvSpPr>
          <p:nvPr>
            <p:ph type="subTitle" sz="quarter" idx="1"/>
          </p:nvPr>
        </p:nvSpPr>
        <p:spPr>
          <a:xfrm>
            <a:off x="8902700" y="4738034"/>
            <a:ext cx="2641600" cy="1219201"/>
          </a:xfrm>
          <a:prstGeom prst="rect">
            <a:avLst/>
          </a:prstGeom>
          <a:ln w="9525">
            <a:round/>
          </a:ln>
        </p:spPr>
        <p:txBody>
          <a:bodyPr/>
          <a:lstStyle>
            <a:lvl1pPr algn="ctr" defTabSz="457200">
              <a:defRPr sz="5100">
                <a:solidFill>
                  <a:srgbClr val="FE381C"/>
                </a:solidFill>
                <a:latin typeface="Helvetica"/>
                <a:ea typeface="Helvetica"/>
                <a:cs typeface="Helvetica"/>
                <a:sym typeface="Helvetica"/>
              </a:defRPr>
            </a:lvl1pPr>
          </a:lstStyle>
          <a:p>
            <a:r>
              <a:t>BRAZIL</a:t>
            </a:r>
          </a:p>
        </p:txBody>
      </p:sp>
      <p:grpSp>
        <p:nvGrpSpPr>
          <p:cNvPr id="278" name="Group 278"/>
          <p:cNvGrpSpPr/>
          <p:nvPr/>
        </p:nvGrpSpPr>
        <p:grpSpPr>
          <a:xfrm>
            <a:off x="2589286" y="1263650"/>
            <a:ext cx="7826228" cy="1397000"/>
            <a:chOff x="0" y="0"/>
            <a:chExt cx="7826226" cy="1397000"/>
          </a:xfrm>
        </p:grpSpPr>
        <p:sp>
          <p:nvSpPr>
            <p:cNvPr id="277" name="Shape 277"/>
            <p:cNvSpPr/>
            <p:nvPr/>
          </p:nvSpPr>
          <p:spPr>
            <a:xfrm>
              <a:off x="50800" y="50800"/>
              <a:ext cx="7724627" cy="12954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700">
                  <a:solidFill>
                    <a:srgbClr val="E9FFFC"/>
                  </a:solidFill>
                  <a:latin typeface="DIN Alternate"/>
                  <a:ea typeface="DIN Alternate"/>
                  <a:cs typeface="DIN Alternate"/>
                  <a:sym typeface="DIN Alternate"/>
                </a:defRPr>
              </a:lvl1pPr>
            </a:lstStyle>
            <a:p>
              <a:r>
                <a:t>GOD IS THE OWNER OF ANYTHING IN NATURE ABSOLUTELY</a:t>
              </a:r>
            </a:p>
          </p:txBody>
        </p:sp>
        <p:pic>
          <p:nvPicPr>
            <p:cNvPr id="276" name="Picture 275"/>
            <p:cNvPicPr>
              <a:picLocks/>
            </p:cNvPicPr>
            <p:nvPr/>
          </p:nvPicPr>
          <p:blipFill>
            <a:blip r:embed="rId2">
              <a:extLst/>
            </a:blip>
            <a:stretch>
              <a:fillRect/>
            </a:stretch>
          </p:blipFill>
          <p:spPr>
            <a:xfrm>
              <a:off x="-1" y="-1"/>
              <a:ext cx="7826228" cy="1397001"/>
            </a:xfrm>
            <a:prstGeom prst="rect">
              <a:avLst/>
            </a:prstGeom>
            <a:effectLst/>
          </p:spPr>
        </p:pic>
      </p:gr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ctrTitle"/>
          </p:nvPr>
        </p:nvSpPr>
        <p:spPr>
          <a:xfrm>
            <a:off x="1041400" y="4092575"/>
            <a:ext cx="6858000" cy="2413000"/>
          </a:xfrm>
          <a:prstGeom prst="rect">
            <a:avLst/>
          </a:prstGeom>
        </p:spPr>
        <p:txBody>
          <a:bodyPr/>
          <a:lstStyle/>
          <a:p>
            <a:pPr algn="ctr" defTabSz="490727">
              <a:lnSpc>
                <a:spcPct val="100000"/>
              </a:lnSpc>
              <a:spcBef>
                <a:spcPts val="0"/>
              </a:spcBef>
              <a:defRPr sz="4284">
                <a:solidFill>
                  <a:srgbClr val="000000"/>
                </a:solidFill>
                <a:latin typeface="Georgia"/>
                <a:ea typeface="Georgia"/>
                <a:cs typeface="Georgia"/>
                <a:sym typeface="Georgia"/>
              </a:defRPr>
            </a:pPr>
            <a:r>
              <a:rPr>
                <a:solidFill>
                  <a:srgbClr val="010101"/>
                </a:solidFill>
              </a:rPr>
              <a:t>HAGGAI</a:t>
            </a:r>
            <a:r>
              <a:t> 2:8 –“The silver is mine, and the gold is mine, saith the LORD of hosts.”</a:t>
            </a:r>
          </a:p>
        </p:txBody>
      </p:sp>
      <p:sp>
        <p:nvSpPr>
          <p:cNvPr id="281" name="Shape 281"/>
          <p:cNvSpPr>
            <a:spLocks noGrp="1"/>
          </p:cNvSpPr>
          <p:nvPr>
            <p:ph type="subTitle" sz="quarter" idx="1"/>
          </p:nvPr>
        </p:nvSpPr>
        <p:spPr>
          <a:xfrm>
            <a:off x="8902700" y="4738034"/>
            <a:ext cx="2641600" cy="1219201"/>
          </a:xfrm>
          <a:prstGeom prst="rect">
            <a:avLst/>
          </a:prstGeom>
          <a:ln w="9525">
            <a:round/>
          </a:ln>
        </p:spPr>
        <p:txBody>
          <a:bodyPr/>
          <a:lstStyle>
            <a:lvl1pPr algn="ctr" defTabSz="292607">
              <a:defRPr sz="3264">
                <a:solidFill>
                  <a:srgbClr val="FE381C"/>
                </a:solidFill>
                <a:latin typeface="Helvetica"/>
                <a:ea typeface="Helvetica"/>
                <a:cs typeface="Helvetica"/>
                <a:sym typeface="Helvetica"/>
              </a:defRPr>
            </a:lvl1pPr>
          </a:lstStyle>
          <a:p>
            <a:r>
              <a:t>Silver &amp; Gold</a:t>
            </a:r>
          </a:p>
        </p:txBody>
      </p:sp>
      <p:grpSp>
        <p:nvGrpSpPr>
          <p:cNvPr id="284" name="Group 284"/>
          <p:cNvGrpSpPr/>
          <p:nvPr/>
        </p:nvGrpSpPr>
        <p:grpSpPr>
          <a:xfrm>
            <a:off x="2589286" y="1022350"/>
            <a:ext cx="7826228" cy="1879600"/>
            <a:chOff x="0" y="0"/>
            <a:chExt cx="7826226" cy="1879600"/>
          </a:xfrm>
        </p:grpSpPr>
        <p:sp>
          <p:nvSpPr>
            <p:cNvPr id="283" name="Shape 283"/>
            <p:cNvSpPr/>
            <p:nvPr/>
          </p:nvSpPr>
          <p:spPr>
            <a:xfrm>
              <a:off x="50800" y="50800"/>
              <a:ext cx="7724627" cy="17780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400">
                  <a:solidFill>
                    <a:srgbClr val="FDFBFE"/>
                  </a:solidFill>
                  <a:latin typeface="Georgia"/>
                  <a:ea typeface="Georgia"/>
                  <a:cs typeface="Georgia"/>
                  <a:sym typeface="Georgia"/>
                </a:defRPr>
              </a:lvl1pPr>
            </a:lstStyle>
            <a:p>
              <a:r>
                <a:t>GOD CONFIRMED WHAT HE OWNS!</a:t>
              </a:r>
            </a:p>
          </p:txBody>
        </p:sp>
        <p:pic>
          <p:nvPicPr>
            <p:cNvPr id="282" name="Picture 281"/>
            <p:cNvPicPr>
              <a:picLocks/>
            </p:cNvPicPr>
            <p:nvPr/>
          </p:nvPicPr>
          <p:blipFill>
            <a:blip r:embed="rId2">
              <a:extLst/>
            </a:blip>
            <a:stretch>
              <a:fillRect/>
            </a:stretch>
          </p:blipFill>
          <p:spPr>
            <a:xfrm>
              <a:off x="-1" y="-1"/>
              <a:ext cx="7826228" cy="18796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1" animBg="1" advAuto="0"/>
      <p:bldP spid="281" grpId="2"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title"/>
          </p:nvPr>
        </p:nvSpPr>
        <p:spPr>
          <a:prstGeom prst="rect">
            <a:avLst/>
          </a:prstGeom>
        </p:spPr>
        <p:txBody>
          <a:bodyPr/>
          <a:lstStyle>
            <a:lvl1pPr>
              <a:lnSpc>
                <a:spcPct val="100000"/>
              </a:lnSpc>
              <a:spcBef>
                <a:spcPts val="0"/>
              </a:spcBef>
              <a:defRPr sz="11000">
                <a:solidFill>
                  <a:srgbClr val="FF3F3B"/>
                </a:solidFill>
                <a:latin typeface="DIN Alternate"/>
                <a:ea typeface="DIN Alternate"/>
                <a:cs typeface="DIN Alternate"/>
                <a:sym typeface="DIN Alternate"/>
              </a:defRPr>
            </a:lvl1pPr>
          </a:lstStyle>
          <a:p>
            <a:r>
              <a:t>BEWARE!</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title"/>
          </p:nvPr>
        </p:nvSpPr>
        <p:spPr>
          <a:xfrm>
            <a:off x="4121150" y="787400"/>
            <a:ext cx="3937000" cy="1219200"/>
          </a:xfrm>
          <a:prstGeom prst="rect">
            <a:avLst/>
          </a:prstGeom>
          <a:ln w="9525">
            <a:round/>
          </a:ln>
        </p:spPr>
        <p:txBody>
          <a:bodyPr/>
          <a:lstStyle>
            <a:lvl1pPr>
              <a:lnSpc>
                <a:spcPct val="100000"/>
              </a:lnSpc>
              <a:spcBef>
                <a:spcPts val="0"/>
              </a:spcBef>
              <a:defRPr sz="6300">
                <a:solidFill>
                  <a:srgbClr val="FF3A29"/>
                </a:solidFill>
                <a:latin typeface="Georgia"/>
                <a:ea typeface="Georgia"/>
                <a:cs typeface="Georgia"/>
                <a:sym typeface="Georgia"/>
              </a:defRPr>
            </a:lvl1pPr>
          </a:lstStyle>
          <a:p>
            <a:r>
              <a:t>Forget not</a:t>
            </a:r>
          </a:p>
        </p:txBody>
      </p:sp>
      <p:sp>
        <p:nvSpPr>
          <p:cNvPr id="289" name="Shape 289"/>
          <p:cNvSpPr>
            <a:spLocks noGrp="1"/>
          </p:cNvSpPr>
          <p:nvPr>
            <p:ph type="body" idx="1"/>
          </p:nvPr>
        </p:nvSpPr>
        <p:spPr>
          <a:xfrm>
            <a:off x="1905000" y="2628900"/>
            <a:ext cx="8369300" cy="6096000"/>
          </a:xfrm>
          <a:prstGeom prst="rect">
            <a:avLst/>
          </a:prstGeom>
        </p:spPr>
        <p:txBody>
          <a:bodyPr/>
          <a:lstStyle/>
          <a:p>
            <a:pPr marL="0" indent="0" algn="ctr">
              <a:spcBef>
                <a:spcPts val="0"/>
              </a:spcBef>
              <a:buClrTx/>
              <a:buSzTx/>
              <a:buFontTx/>
              <a:buNone/>
              <a:defRPr>
                <a:solidFill>
                  <a:srgbClr val="000000"/>
                </a:solidFill>
                <a:latin typeface="DIN Alternate"/>
                <a:ea typeface="DIN Alternate"/>
                <a:cs typeface="DIN Alternate"/>
                <a:sym typeface="DIN Alternate"/>
              </a:defRPr>
            </a:pPr>
            <a:r>
              <a:t>DEUTERONOMY 8:11</a:t>
            </a:r>
          </a:p>
          <a:p>
            <a:pPr marL="0" indent="0" algn="ctr">
              <a:spcBef>
                <a:spcPts val="0"/>
              </a:spcBef>
              <a:buClrTx/>
              <a:buSzTx/>
              <a:buFontTx/>
              <a:buNone/>
              <a:defRPr>
                <a:solidFill>
                  <a:srgbClr val="FDFBFE"/>
                </a:solidFill>
                <a:latin typeface="DIN Alternate"/>
                <a:ea typeface="DIN Alternate"/>
                <a:cs typeface="DIN Alternate"/>
                <a:sym typeface="DIN Alternate"/>
              </a:defRPr>
            </a:pPr>
            <a:endParaRPr/>
          </a:p>
          <a:p>
            <a:pPr marL="0" indent="0" algn="ctr">
              <a:spcBef>
                <a:spcPts val="0"/>
              </a:spcBef>
              <a:buClrTx/>
              <a:buSzTx/>
              <a:buFontTx/>
              <a:buNone/>
              <a:defRPr b="1" i="1">
                <a:solidFill>
                  <a:srgbClr val="000000"/>
                </a:solidFill>
                <a:latin typeface="Georgia"/>
                <a:ea typeface="Georgia"/>
                <a:cs typeface="Georgia"/>
                <a:sym typeface="Georgia"/>
              </a:defRPr>
            </a:pPr>
            <a:r>
              <a:t>“Beware that thou </a:t>
            </a:r>
            <a:r>
              <a:rPr u="sng">
                <a:solidFill>
                  <a:srgbClr val="F82613"/>
                </a:solidFill>
              </a:rPr>
              <a:t>forget not</a:t>
            </a:r>
            <a:r>
              <a:t> the LORD thy God, in not keeping his commandments, and his judgments, and his statutes, which I command thee this day:”</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xfrm>
            <a:off x="4121150" y="787400"/>
            <a:ext cx="3937000" cy="1219200"/>
          </a:xfrm>
          <a:prstGeom prst="rect">
            <a:avLst/>
          </a:prstGeom>
          <a:ln w="9525">
            <a:round/>
          </a:ln>
        </p:spPr>
        <p:txBody>
          <a:bodyPr/>
          <a:lstStyle>
            <a:lvl1pPr>
              <a:lnSpc>
                <a:spcPct val="100000"/>
              </a:lnSpc>
              <a:spcBef>
                <a:spcPts val="0"/>
              </a:spcBef>
              <a:defRPr sz="6300">
                <a:solidFill>
                  <a:srgbClr val="FF3A29"/>
                </a:solidFill>
                <a:latin typeface="Georgia"/>
                <a:ea typeface="Georgia"/>
                <a:cs typeface="Georgia"/>
                <a:sym typeface="Georgia"/>
              </a:defRPr>
            </a:lvl1pPr>
          </a:lstStyle>
          <a:p>
            <a:r>
              <a:t>Forget not</a:t>
            </a:r>
          </a:p>
        </p:txBody>
      </p:sp>
      <p:sp>
        <p:nvSpPr>
          <p:cNvPr id="292" name="Shape 292"/>
          <p:cNvSpPr>
            <a:spLocks noGrp="1"/>
          </p:cNvSpPr>
          <p:nvPr>
            <p:ph type="body" idx="1"/>
          </p:nvPr>
        </p:nvSpPr>
        <p:spPr>
          <a:xfrm>
            <a:off x="1905000" y="2628900"/>
            <a:ext cx="8369300" cy="6096000"/>
          </a:xfrm>
          <a:prstGeom prst="rect">
            <a:avLst/>
          </a:prstGeom>
        </p:spPr>
        <p:txBody>
          <a:bodyPr/>
          <a:lstStyle/>
          <a:p>
            <a:pPr marL="0" indent="0" algn="ctr">
              <a:spcBef>
                <a:spcPts val="0"/>
              </a:spcBef>
              <a:buClrTx/>
              <a:buSzTx/>
              <a:buFontTx/>
              <a:buNone/>
              <a:defRPr>
                <a:solidFill>
                  <a:srgbClr val="000000"/>
                </a:solidFill>
                <a:latin typeface="DIN Alternate"/>
                <a:ea typeface="DIN Alternate"/>
                <a:cs typeface="DIN Alternate"/>
                <a:sym typeface="DIN Alternate"/>
              </a:defRPr>
            </a:pPr>
            <a:r>
              <a:t>DEUTERONOMY 8:12</a:t>
            </a:r>
          </a:p>
          <a:p>
            <a:pPr marL="0" indent="0" algn="ctr">
              <a:spcBef>
                <a:spcPts val="0"/>
              </a:spcBef>
              <a:buClrTx/>
              <a:buSzTx/>
              <a:buFontTx/>
              <a:buNone/>
              <a:defRPr>
                <a:solidFill>
                  <a:srgbClr val="FDFBFE"/>
                </a:solidFill>
                <a:latin typeface="DIN Alternate"/>
                <a:ea typeface="DIN Alternate"/>
                <a:cs typeface="DIN Alternate"/>
                <a:sym typeface="DIN Alternate"/>
              </a:defRPr>
            </a:pPr>
            <a:endParaRPr/>
          </a:p>
          <a:p>
            <a:pPr marL="0" indent="0" algn="ctr">
              <a:spcBef>
                <a:spcPts val="0"/>
              </a:spcBef>
              <a:buClrTx/>
              <a:buSzTx/>
              <a:buFontTx/>
              <a:buNone/>
              <a:defRPr b="1">
                <a:solidFill>
                  <a:srgbClr val="000000"/>
                </a:solidFill>
                <a:latin typeface="Georgia"/>
                <a:ea typeface="Georgia"/>
                <a:cs typeface="Georgia"/>
                <a:sym typeface="Georgia"/>
              </a:defRPr>
            </a:pPr>
            <a:r>
              <a:t>Lest </a:t>
            </a:r>
            <a:r>
              <a:rPr i="1"/>
              <a:t>when</a:t>
            </a:r>
            <a:r>
              <a:t> thou hast eaten and art full, and hast built goodly houses, and dwelt </a:t>
            </a:r>
            <a:r>
              <a:rPr i="1"/>
              <a:t>therein;</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title"/>
          </p:nvPr>
        </p:nvSpPr>
        <p:spPr>
          <a:xfrm>
            <a:off x="4121150" y="787400"/>
            <a:ext cx="3937000" cy="1219200"/>
          </a:xfrm>
          <a:prstGeom prst="rect">
            <a:avLst/>
          </a:prstGeom>
          <a:ln w="9525">
            <a:round/>
          </a:ln>
        </p:spPr>
        <p:txBody>
          <a:bodyPr/>
          <a:lstStyle>
            <a:lvl1pPr>
              <a:lnSpc>
                <a:spcPct val="100000"/>
              </a:lnSpc>
              <a:spcBef>
                <a:spcPts val="0"/>
              </a:spcBef>
              <a:defRPr sz="6300">
                <a:solidFill>
                  <a:srgbClr val="FF3A29"/>
                </a:solidFill>
                <a:latin typeface="Georgia"/>
                <a:ea typeface="Georgia"/>
                <a:cs typeface="Georgia"/>
                <a:sym typeface="Georgia"/>
              </a:defRPr>
            </a:lvl1pPr>
          </a:lstStyle>
          <a:p>
            <a:r>
              <a:t>Forget not</a:t>
            </a:r>
          </a:p>
        </p:txBody>
      </p:sp>
      <p:sp>
        <p:nvSpPr>
          <p:cNvPr id="295" name="Shape 295"/>
          <p:cNvSpPr>
            <a:spLocks noGrp="1"/>
          </p:cNvSpPr>
          <p:nvPr>
            <p:ph type="body" idx="1"/>
          </p:nvPr>
        </p:nvSpPr>
        <p:spPr>
          <a:xfrm>
            <a:off x="1905000" y="2628900"/>
            <a:ext cx="8369300" cy="6096000"/>
          </a:xfrm>
          <a:prstGeom prst="rect">
            <a:avLst/>
          </a:prstGeom>
        </p:spPr>
        <p:txBody>
          <a:bodyPr/>
          <a:lstStyle/>
          <a:p>
            <a:pPr marL="0" indent="0" algn="ctr">
              <a:spcBef>
                <a:spcPts val="0"/>
              </a:spcBef>
              <a:buClrTx/>
              <a:buSzTx/>
              <a:buFontTx/>
              <a:buNone/>
              <a:defRPr>
                <a:solidFill>
                  <a:srgbClr val="000000"/>
                </a:solidFill>
                <a:latin typeface="DIN Alternate"/>
                <a:ea typeface="DIN Alternate"/>
                <a:cs typeface="DIN Alternate"/>
                <a:sym typeface="DIN Alternate"/>
              </a:defRPr>
            </a:pPr>
            <a:r>
              <a:t>DEUTERONOMY 8:13</a:t>
            </a:r>
          </a:p>
          <a:p>
            <a:pPr marL="0" indent="0" algn="ctr">
              <a:spcBef>
                <a:spcPts val="0"/>
              </a:spcBef>
              <a:buClrTx/>
              <a:buSzTx/>
              <a:buFontTx/>
              <a:buNone/>
              <a:defRPr>
                <a:solidFill>
                  <a:srgbClr val="FDFBFE"/>
                </a:solidFill>
                <a:latin typeface="DIN Alternate"/>
                <a:ea typeface="DIN Alternate"/>
                <a:cs typeface="DIN Alternate"/>
                <a:sym typeface="DIN Alternate"/>
              </a:defRPr>
            </a:pPr>
            <a:endParaRPr/>
          </a:p>
          <a:p>
            <a:pPr marL="0" indent="0" algn="ctr">
              <a:spcBef>
                <a:spcPts val="0"/>
              </a:spcBef>
              <a:buClrTx/>
              <a:buSzTx/>
              <a:buFontTx/>
              <a:buNone/>
              <a:defRPr b="1" i="1">
                <a:solidFill>
                  <a:srgbClr val="000000"/>
                </a:solidFill>
                <a:latin typeface="Georgia"/>
                <a:ea typeface="Georgia"/>
                <a:cs typeface="Georgia"/>
                <a:sym typeface="Georgia"/>
              </a:defRPr>
            </a:pPr>
            <a:r>
              <a:t>And when thy herds and thy flocks multiply, and thy silver and thy gold is multiplied, and all that thou hast is multiplied;</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1236463" y="4057650"/>
            <a:ext cx="10074673" cy="2108201"/>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599" indent="-228599">
              <a:buSzPct val="100000"/>
              <a:buAutoNum type="romanUcPeriod"/>
              <a:defRPr sz="6000">
                <a:solidFill>
                  <a:srgbClr val="FFFAE0"/>
                </a:solidFill>
                <a:effectLst>
                  <a:outerShdw blurRad="25400" dist="33948" dir="2700000" rotWithShape="0">
                    <a:srgbClr val="3B3936"/>
                  </a:outerShdw>
                </a:effectLst>
              </a:defRPr>
            </a:lvl1pPr>
          </a:lstStyle>
          <a:p>
            <a:r>
              <a:t>Giving a complete picture of your financial situation</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4121150" y="787400"/>
            <a:ext cx="3937000" cy="1219200"/>
          </a:xfrm>
          <a:prstGeom prst="rect">
            <a:avLst/>
          </a:prstGeom>
          <a:ln w="9525">
            <a:round/>
          </a:ln>
        </p:spPr>
        <p:txBody>
          <a:bodyPr/>
          <a:lstStyle>
            <a:lvl1pPr>
              <a:lnSpc>
                <a:spcPct val="100000"/>
              </a:lnSpc>
              <a:spcBef>
                <a:spcPts val="0"/>
              </a:spcBef>
              <a:defRPr sz="6300">
                <a:solidFill>
                  <a:srgbClr val="FF3A29"/>
                </a:solidFill>
                <a:latin typeface="Georgia"/>
                <a:ea typeface="Georgia"/>
                <a:cs typeface="Georgia"/>
                <a:sym typeface="Georgia"/>
              </a:defRPr>
            </a:lvl1pPr>
          </a:lstStyle>
          <a:p>
            <a:r>
              <a:t>Forget not</a:t>
            </a:r>
          </a:p>
        </p:txBody>
      </p:sp>
      <p:sp>
        <p:nvSpPr>
          <p:cNvPr id="298" name="Shape 298"/>
          <p:cNvSpPr>
            <a:spLocks noGrp="1"/>
          </p:cNvSpPr>
          <p:nvPr>
            <p:ph type="body" idx="1"/>
          </p:nvPr>
        </p:nvSpPr>
        <p:spPr>
          <a:xfrm>
            <a:off x="1905000" y="2628900"/>
            <a:ext cx="8369300" cy="6096000"/>
          </a:xfrm>
          <a:prstGeom prst="rect">
            <a:avLst/>
          </a:prstGeom>
        </p:spPr>
        <p:txBody>
          <a:bodyPr/>
          <a:lstStyle/>
          <a:p>
            <a:pPr marL="0" indent="0" algn="ctr">
              <a:spcBef>
                <a:spcPts val="0"/>
              </a:spcBef>
              <a:buClrTx/>
              <a:buSzTx/>
              <a:buFontTx/>
              <a:buNone/>
              <a:defRPr>
                <a:solidFill>
                  <a:srgbClr val="000000"/>
                </a:solidFill>
                <a:latin typeface="DIN Alternate"/>
                <a:ea typeface="DIN Alternate"/>
                <a:cs typeface="DIN Alternate"/>
                <a:sym typeface="DIN Alternate"/>
              </a:defRPr>
            </a:pPr>
            <a:r>
              <a:t>DEUTERONOMY 8:17</a:t>
            </a:r>
          </a:p>
          <a:p>
            <a:pPr marL="0" indent="0" algn="ctr">
              <a:spcBef>
                <a:spcPts val="0"/>
              </a:spcBef>
              <a:buClrTx/>
              <a:buSzTx/>
              <a:buFontTx/>
              <a:buNone/>
              <a:defRPr>
                <a:solidFill>
                  <a:srgbClr val="FDFBFE"/>
                </a:solidFill>
                <a:latin typeface="DIN Alternate"/>
                <a:ea typeface="DIN Alternate"/>
                <a:cs typeface="DIN Alternate"/>
                <a:sym typeface="DIN Alternate"/>
              </a:defRPr>
            </a:pPr>
            <a:endParaRPr/>
          </a:p>
          <a:p>
            <a:pPr marL="0" indent="0" algn="ctr">
              <a:spcBef>
                <a:spcPts val="0"/>
              </a:spcBef>
              <a:buClrTx/>
              <a:buSzTx/>
              <a:buFontTx/>
              <a:buNone/>
              <a:defRPr sz="4700" b="1" i="1">
                <a:solidFill>
                  <a:srgbClr val="040404"/>
                </a:solidFill>
                <a:latin typeface="Georgia"/>
                <a:ea typeface="Georgia"/>
                <a:cs typeface="Georgia"/>
                <a:sym typeface="Georgia"/>
              </a:defRPr>
            </a:pPr>
            <a:r>
              <a:t>And thou say in thine heart, </a:t>
            </a:r>
            <a:r>
              <a:rPr u="sng"/>
              <a:t>My power and the might of mine hand hath gotten me this wealth</a:t>
            </a:r>
            <a:r>
              <a:t>.</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title"/>
          </p:nvPr>
        </p:nvSpPr>
        <p:spPr>
          <a:xfrm>
            <a:off x="4121150" y="787400"/>
            <a:ext cx="3937000" cy="1219200"/>
          </a:xfrm>
          <a:prstGeom prst="rect">
            <a:avLst/>
          </a:prstGeom>
          <a:ln w="9525">
            <a:round/>
          </a:ln>
        </p:spPr>
        <p:txBody>
          <a:bodyPr/>
          <a:lstStyle>
            <a:lvl1pPr>
              <a:lnSpc>
                <a:spcPct val="100000"/>
              </a:lnSpc>
              <a:spcBef>
                <a:spcPts val="0"/>
              </a:spcBef>
              <a:defRPr sz="6300">
                <a:solidFill>
                  <a:srgbClr val="FF3A29"/>
                </a:solidFill>
                <a:latin typeface="Georgia"/>
                <a:ea typeface="Georgia"/>
                <a:cs typeface="Georgia"/>
                <a:sym typeface="Georgia"/>
              </a:defRPr>
            </a:lvl1pPr>
          </a:lstStyle>
          <a:p>
            <a:r>
              <a:t>Forget not</a:t>
            </a:r>
          </a:p>
        </p:txBody>
      </p:sp>
      <p:sp>
        <p:nvSpPr>
          <p:cNvPr id="301" name="Shape 301"/>
          <p:cNvSpPr>
            <a:spLocks noGrp="1"/>
          </p:cNvSpPr>
          <p:nvPr>
            <p:ph type="body" idx="1"/>
          </p:nvPr>
        </p:nvSpPr>
        <p:spPr>
          <a:xfrm>
            <a:off x="1905000" y="2628900"/>
            <a:ext cx="8369300" cy="6096000"/>
          </a:xfrm>
          <a:prstGeom prst="rect">
            <a:avLst/>
          </a:prstGeom>
        </p:spPr>
        <p:txBody>
          <a:bodyPr/>
          <a:lstStyle/>
          <a:p>
            <a:pPr marL="0" indent="0" algn="ctr">
              <a:spcBef>
                <a:spcPts val="0"/>
              </a:spcBef>
              <a:buClrTx/>
              <a:buSzTx/>
              <a:buFontTx/>
              <a:buNone/>
              <a:defRPr>
                <a:solidFill>
                  <a:srgbClr val="000000"/>
                </a:solidFill>
                <a:latin typeface="DIN Alternate"/>
                <a:ea typeface="DIN Alternate"/>
                <a:cs typeface="DIN Alternate"/>
                <a:sym typeface="DIN Alternate"/>
              </a:defRPr>
            </a:pPr>
            <a:r>
              <a:t>DEUTERONOMY 8:18</a:t>
            </a:r>
          </a:p>
          <a:p>
            <a:pPr marL="0" indent="0" algn="ctr">
              <a:spcBef>
                <a:spcPts val="0"/>
              </a:spcBef>
              <a:buClrTx/>
              <a:buSzTx/>
              <a:buFontTx/>
              <a:buNone/>
              <a:defRPr>
                <a:solidFill>
                  <a:srgbClr val="FDFBFE"/>
                </a:solidFill>
                <a:latin typeface="DIN Alternate"/>
                <a:ea typeface="DIN Alternate"/>
                <a:cs typeface="DIN Alternate"/>
                <a:sym typeface="DIN Alternate"/>
              </a:defRPr>
            </a:pPr>
            <a:endParaRPr/>
          </a:p>
          <a:p>
            <a:pPr marL="0" indent="0" algn="ctr">
              <a:spcBef>
                <a:spcPts val="0"/>
              </a:spcBef>
              <a:buClrTx/>
              <a:buSzTx/>
              <a:buFontTx/>
              <a:buNone/>
              <a:defRPr sz="4000" b="1" i="1">
                <a:solidFill>
                  <a:srgbClr val="020202"/>
                </a:solidFill>
                <a:latin typeface="Georgia"/>
                <a:ea typeface="Georgia"/>
                <a:cs typeface="Georgia"/>
                <a:sym typeface="Georgia"/>
              </a:defRPr>
            </a:pPr>
            <a:r>
              <a:t>But thou shalt remember the LORD thy God: for it is </a:t>
            </a:r>
            <a:r>
              <a:rPr u="sng"/>
              <a:t>He that giveth thee power to get wealth</a:t>
            </a:r>
            <a:r>
              <a:t>, that He may establish His covenant which He sware unto thy fathers, as it is this day.</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body" sz="quarter" idx="1"/>
          </p:nvPr>
        </p:nvSpPr>
        <p:spPr>
          <a:xfrm>
            <a:off x="1701799" y="2959100"/>
            <a:ext cx="8369301" cy="2184946"/>
          </a:xfrm>
          <a:prstGeom prst="rect">
            <a:avLst/>
          </a:prstGeom>
          <a:ln w="9525">
            <a:round/>
          </a:ln>
        </p:spPr>
        <p:txBody>
          <a:bodyPr/>
          <a:lstStyle>
            <a:lvl1pPr marL="0" indent="0" algn="ctr" defTabSz="508254">
              <a:spcBef>
                <a:spcPts val="0"/>
              </a:spcBef>
              <a:buClrTx/>
              <a:buSzTx/>
              <a:buFontTx/>
              <a:buNone/>
              <a:defRPr sz="5568">
                <a:solidFill>
                  <a:srgbClr val="050101"/>
                </a:solidFill>
                <a:latin typeface="Georgia"/>
                <a:ea typeface="Georgia"/>
                <a:cs typeface="Georgia"/>
                <a:sym typeface="Georgia"/>
              </a:defRPr>
            </a:lvl1pPr>
          </a:lstStyle>
          <a:p>
            <a:r>
              <a:t>Does God have the right to ask us to put Him first?</a:t>
            </a:r>
          </a:p>
        </p:txBody>
      </p:sp>
      <p:grpSp>
        <p:nvGrpSpPr>
          <p:cNvPr id="306" name="Group 306"/>
          <p:cNvGrpSpPr/>
          <p:nvPr/>
        </p:nvGrpSpPr>
        <p:grpSpPr>
          <a:xfrm>
            <a:off x="1650999" y="5308599"/>
            <a:ext cx="8470901" cy="2286547"/>
            <a:chOff x="0" y="0"/>
            <a:chExt cx="8470900" cy="2286545"/>
          </a:xfrm>
        </p:grpSpPr>
        <p:sp>
          <p:nvSpPr>
            <p:cNvPr id="305" name="Shape 305"/>
            <p:cNvSpPr/>
            <p:nvPr/>
          </p:nvSpPr>
          <p:spPr>
            <a:xfrm>
              <a:off x="50800" y="50800"/>
              <a:ext cx="8369300" cy="2184946"/>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rmAutofit/>
            </a:bodyPr>
            <a:lstStyle>
              <a:lvl1pPr>
                <a:defRPr sz="6400">
                  <a:solidFill>
                    <a:srgbClr val="FA3334"/>
                  </a:solidFill>
                  <a:latin typeface="Georgia"/>
                  <a:ea typeface="Georgia"/>
                  <a:cs typeface="Georgia"/>
                  <a:sym typeface="Georgia"/>
                </a:defRPr>
              </a:lvl1pPr>
            </a:lstStyle>
            <a:p>
              <a:r>
                <a:t>Absolutely, Yes!</a:t>
              </a:r>
            </a:p>
          </p:txBody>
        </p:sp>
        <p:pic>
          <p:nvPicPr>
            <p:cNvPr id="304" name="Picture 303"/>
            <p:cNvPicPr>
              <a:picLocks/>
            </p:cNvPicPr>
            <p:nvPr/>
          </p:nvPicPr>
          <p:blipFill>
            <a:blip r:embed="rId2">
              <a:extLst/>
            </a:blip>
            <a:stretch>
              <a:fillRect/>
            </a:stretch>
          </p:blipFill>
          <p:spPr>
            <a:xfrm>
              <a:off x="0" y="-1"/>
              <a:ext cx="8470901" cy="2286547"/>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body" sz="half" idx="1"/>
          </p:nvPr>
        </p:nvSpPr>
        <p:spPr>
          <a:xfrm>
            <a:off x="2222499" y="2946400"/>
            <a:ext cx="8369301" cy="4572546"/>
          </a:xfrm>
          <a:prstGeom prst="rect">
            <a:avLst/>
          </a:prstGeom>
          <a:ln w="9525">
            <a:round/>
          </a:ln>
        </p:spPr>
        <p:txBody>
          <a:bodyPr/>
          <a:lstStyle>
            <a:lvl1pPr marL="0" indent="0" algn="ctr" defTabSz="479044">
              <a:spcBef>
                <a:spcPts val="0"/>
              </a:spcBef>
              <a:buClrTx/>
              <a:buSzTx/>
              <a:buFontTx/>
              <a:buNone/>
              <a:defRPr sz="6150">
                <a:solidFill>
                  <a:srgbClr val="000000"/>
                </a:solidFill>
                <a:latin typeface="DIN Alternate"/>
                <a:ea typeface="DIN Alternate"/>
                <a:cs typeface="DIN Alternate"/>
                <a:sym typeface="DIN Alternate"/>
              </a:defRPr>
            </a:lvl1pPr>
          </a:lstStyle>
          <a:p>
            <a:r>
              <a:t>Knowing that God owns everything, whenever we receive our earnings, we have to acknowledge it.</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p:cNvSpPr>
          <p:nvPr>
            <p:ph type="body" sz="half" idx="1"/>
          </p:nvPr>
        </p:nvSpPr>
        <p:spPr>
          <a:xfrm>
            <a:off x="2222499" y="2946400"/>
            <a:ext cx="8369301" cy="4572546"/>
          </a:xfrm>
          <a:prstGeom prst="rect">
            <a:avLst/>
          </a:prstGeom>
          <a:ln w="9525">
            <a:round/>
          </a:ln>
        </p:spPr>
        <p:txBody>
          <a:bodyPr/>
          <a:lstStyle>
            <a:lvl1pPr marL="0" indent="0" algn="ctr" defTabSz="572516">
              <a:spcBef>
                <a:spcPts val="0"/>
              </a:spcBef>
              <a:buClrTx/>
              <a:buSzTx/>
              <a:buFontTx/>
              <a:buNone/>
              <a:defRPr sz="7350">
                <a:solidFill>
                  <a:srgbClr val="030303"/>
                </a:solidFill>
                <a:latin typeface="DIN Alternate"/>
                <a:ea typeface="DIN Alternate"/>
                <a:cs typeface="DIN Alternate"/>
                <a:sym typeface="DIN Alternate"/>
              </a:defRPr>
            </a:lvl1pPr>
          </a:lstStyle>
          <a:p>
            <a:r>
              <a:t>How do we show our acknowledgment that He owns everything?</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p:cNvSpPr>
          <p:nvPr>
            <p:ph type="title"/>
          </p:nvPr>
        </p:nvSpPr>
        <p:spPr>
          <a:xfrm>
            <a:off x="3543771" y="793750"/>
            <a:ext cx="5917258" cy="1219200"/>
          </a:xfrm>
          <a:prstGeom prst="rect">
            <a:avLst/>
          </a:prstGeom>
          <a:ln w="9525">
            <a:round/>
          </a:ln>
        </p:spPr>
        <p:txBody>
          <a:bodyPr/>
          <a:lstStyle>
            <a:lvl1pPr defTabSz="286258">
              <a:lnSpc>
                <a:spcPct val="100000"/>
              </a:lnSpc>
              <a:spcBef>
                <a:spcPts val="0"/>
              </a:spcBef>
              <a:defRPr sz="3528" u="sng">
                <a:solidFill>
                  <a:srgbClr val="FF3A29"/>
                </a:solidFill>
                <a:latin typeface="Georgia"/>
                <a:ea typeface="Georgia"/>
                <a:cs typeface="Georgia"/>
                <a:sym typeface="Georgia"/>
              </a:defRPr>
            </a:lvl1pPr>
          </a:lstStyle>
          <a:p>
            <a:pPr>
              <a:defRPr u="none"/>
            </a:pPr>
            <a:r>
              <a:rPr u="sng"/>
              <a:t>Honour the LORD with thy substance</a:t>
            </a:r>
          </a:p>
        </p:txBody>
      </p:sp>
      <p:sp>
        <p:nvSpPr>
          <p:cNvPr id="313" name="Shape 313"/>
          <p:cNvSpPr>
            <a:spLocks noGrp="1"/>
          </p:cNvSpPr>
          <p:nvPr>
            <p:ph type="body" idx="1"/>
          </p:nvPr>
        </p:nvSpPr>
        <p:spPr>
          <a:xfrm>
            <a:off x="1905000" y="2628900"/>
            <a:ext cx="8369300" cy="6096000"/>
          </a:xfrm>
          <a:prstGeom prst="rect">
            <a:avLst/>
          </a:prstGeom>
        </p:spPr>
        <p:txBody>
          <a:bodyPr/>
          <a:lstStyle/>
          <a:p>
            <a:pPr marL="0" indent="0" algn="ctr">
              <a:spcBef>
                <a:spcPts val="0"/>
              </a:spcBef>
              <a:buClrTx/>
              <a:buSzTx/>
              <a:buFontTx/>
              <a:buNone/>
              <a:defRPr>
                <a:solidFill>
                  <a:srgbClr val="000000"/>
                </a:solidFill>
                <a:latin typeface="DIN Alternate"/>
                <a:ea typeface="DIN Alternate"/>
                <a:cs typeface="DIN Alternate"/>
                <a:sym typeface="DIN Alternate"/>
              </a:defRPr>
            </a:pPr>
            <a:r>
              <a:t>PROVERBS 3:9,10</a:t>
            </a:r>
          </a:p>
          <a:p>
            <a:pPr marL="0" indent="0" algn="ctr">
              <a:spcBef>
                <a:spcPts val="0"/>
              </a:spcBef>
              <a:buClrTx/>
              <a:buSzTx/>
              <a:buFontTx/>
              <a:buNone/>
              <a:defRPr>
                <a:solidFill>
                  <a:srgbClr val="FDFBFE"/>
                </a:solidFill>
                <a:latin typeface="DIN Alternate"/>
                <a:ea typeface="DIN Alternate"/>
                <a:cs typeface="DIN Alternate"/>
                <a:sym typeface="DIN Alternate"/>
              </a:defRPr>
            </a:pPr>
            <a:endParaRPr/>
          </a:p>
          <a:p>
            <a:pPr marL="0" indent="0" algn="ctr">
              <a:spcBef>
                <a:spcPts val="0"/>
              </a:spcBef>
              <a:buClrTx/>
              <a:buSzTx/>
              <a:buFontTx/>
              <a:buNone/>
              <a:defRPr sz="4000" b="1" i="1">
                <a:solidFill>
                  <a:srgbClr val="000000"/>
                </a:solidFill>
                <a:latin typeface="Georgia"/>
                <a:ea typeface="Georgia"/>
                <a:cs typeface="Georgia"/>
                <a:sym typeface="Georgia"/>
              </a:defRPr>
            </a:pPr>
            <a:r>
              <a:t>“</a:t>
            </a:r>
            <a:r>
              <a:rPr u="sng"/>
              <a:t>Honour the LORD with thy substance</a:t>
            </a:r>
            <a:r>
              <a:t>, and with the firstfruits of all thine increase:So shall thy barns be filled with plenty, and thy presses shall burst out with new wine.”</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3543771" y="793750"/>
            <a:ext cx="5917258" cy="1219200"/>
          </a:xfrm>
          <a:prstGeom prst="rect">
            <a:avLst/>
          </a:prstGeom>
          <a:ln w="9525">
            <a:round/>
          </a:ln>
        </p:spPr>
        <p:txBody>
          <a:bodyPr/>
          <a:lstStyle>
            <a:lvl1pPr defTabSz="286258">
              <a:lnSpc>
                <a:spcPct val="100000"/>
              </a:lnSpc>
              <a:spcBef>
                <a:spcPts val="0"/>
              </a:spcBef>
              <a:defRPr sz="3528" u="sng">
                <a:solidFill>
                  <a:srgbClr val="FF3A29"/>
                </a:solidFill>
                <a:latin typeface="Georgia"/>
                <a:ea typeface="Georgia"/>
                <a:cs typeface="Georgia"/>
                <a:sym typeface="Georgia"/>
              </a:defRPr>
            </a:lvl1pPr>
          </a:lstStyle>
          <a:p>
            <a:pPr>
              <a:defRPr u="none"/>
            </a:pPr>
            <a:r>
              <a:rPr u="sng"/>
              <a:t>Honour the LORD with thy substance</a:t>
            </a:r>
          </a:p>
        </p:txBody>
      </p:sp>
      <p:sp>
        <p:nvSpPr>
          <p:cNvPr id="316" name="Shape 316"/>
          <p:cNvSpPr>
            <a:spLocks noGrp="1"/>
          </p:cNvSpPr>
          <p:nvPr>
            <p:ph type="body" idx="1"/>
          </p:nvPr>
        </p:nvSpPr>
        <p:spPr>
          <a:xfrm>
            <a:off x="1905000" y="2628900"/>
            <a:ext cx="8369300" cy="6096000"/>
          </a:xfrm>
          <a:prstGeom prst="rect">
            <a:avLst/>
          </a:prstGeom>
        </p:spPr>
        <p:txBody>
          <a:bodyPr/>
          <a:lstStyle/>
          <a:p>
            <a:pPr marL="0" indent="0" algn="ctr" defTabSz="560831">
              <a:spcBef>
                <a:spcPts val="0"/>
              </a:spcBef>
              <a:buClrTx/>
              <a:buSzTx/>
              <a:buFontTx/>
              <a:buNone/>
              <a:defRPr sz="3455">
                <a:solidFill>
                  <a:srgbClr val="000000"/>
                </a:solidFill>
                <a:latin typeface="DIN Alternate"/>
                <a:ea typeface="DIN Alternate"/>
                <a:cs typeface="DIN Alternate"/>
                <a:sym typeface="DIN Alternate"/>
              </a:defRPr>
            </a:pPr>
            <a:r>
              <a:t>MALACHI 3:10</a:t>
            </a:r>
          </a:p>
          <a:p>
            <a:pPr marL="0" indent="0" algn="ctr" defTabSz="560831">
              <a:spcBef>
                <a:spcPts val="0"/>
              </a:spcBef>
              <a:buClrTx/>
              <a:buSzTx/>
              <a:buFontTx/>
              <a:buNone/>
              <a:defRPr sz="3455">
                <a:solidFill>
                  <a:srgbClr val="FDFBFE"/>
                </a:solidFill>
                <a:latin typeface="DIN Alternate"/>
                <a:ea typeface="DIN Alternate"/>
                <a:cs typeface="DIN Alternate"/>
                <a:sym typeface="DIN Alternate"/>
              </a:defRPr>
            </a:pPr>
            <a:endParaRPr/>
          </a:p>
          <a:p>
            <a:pPr marL="0" indent="0" algn="ctr" defTabSz="560831">
              <a:spcBef>
                <a:spcPts val="0"/>
              </a:spcBef>
              <a:buClrTx/>
              <a:buSzTx/>
              <a:buFontTx/>
              <a:buNone/>
              <a:defRPr sz="3839" b="1" i="1">
                <a:solidFill>
                  <a:srgbClr val="040404"/>
                </a:solidFill>
                <a:latin typeface="Georgia"/>
                <a:ea typeface="Georgia"/>
                <a:cs typeface="Georgia"/>
                <a:sym typeface="Georgia"/>
              </a:defRPr>
            </a:pPr>
            <a:r>
              <a:t>“</a:t>
            </a:r>
            <a:r>
              <a:rPr u="sng"/>
              <a:t>Bring ye all the tithes</a:t>
            </a:r>
            <a:r>
              <a:t> into the storehouse, that there may be meat in mine house, and prove me now herewith, saith the LORD of hosts, if I will not open you the windows of heaven, and </a:t>
            </a:r>
            <a:r>
              <a:rPr u="sng"/>
              <a:t>pour you out a blessing</a:t>
            </a:r>
            <a:r>
              <a:t>, that </a:t>
            </a:r>
            <a:r>
              <a:rPr u="sng"/>
              <a:t>there shall not be room enough to receive it</a:t>
            </a:r>
            <a:r>
              <a:t>.”</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p:cNvSpPr>
          <p:nvPr>
            <p:ph type="title"/>
          </p:nvPr>
        </p:nvSpPr>
        <p:spPr>
          <a:xfrm>
            <a:off x="3543771" y="793750"/>
            <a:ext cx="5917258" cy="1219200"/>
          </a:xfrm>
          <a:prstGeom prst="rect">
            <a:avLst/>
          </a:prstGeom>
          <a:ln w="9525">
            <a:round/>
          </a:ln>
        </p:spPr>
        <p:txBody>
          <a:bodyPr/>
          <a:lstStyle>
            <a:lvl1pPr defTabSz="373887">
              <a:lnSpc>
                <a:spcPct val="100000"/>
              </a:lnSpc>
              <a:spcBef>
                <a:spcPts val="0"/>
              </a:spcBef>
              <a:defRPr sz="4608" b="1">
                <a:solidFill>
                  <a:srgbClr val="FF3A29"/>
                </a:solidFill>
                <a:latin typeface="Georgia"/>
                <a:ea typeface="Georgia"/>
                <a:cs typeface="Georgia"/>
                <a:sym typeface="Georgia"/>
              </a:defRPr>
            </a:lvl1pPr>
          </a:lstStyle>
          <a:p>
            <a:r>
              <a:t>Ye have robbed me</a:t>
            </a:r>
          </a:p>
        </p:txBody>
      </p:sp>
      <p:sp>
        <p:nvSpPr>
          <p:cNvPr id="319" name="Shape 319"/>
          <p:cNvSpPr>
            <a:spLocks noGrp="1"/>
          </p:cNvSpPr>
          <p:nvPr>
            <p:ph type="body" idx="1"/>
          </p:nvPr>
        </p:nvSpPr>
        <p:spPr>
          <a:xfrm>
            <a:off x="1905000" y="2628900"/>
            <a:ext cx="8369300" cy="6096000"/>
          </a:xfrm>
          <a:prstGeom prst="rect">
            <a:avLst/>
          </a:prstGeom>
        </p:spPr>
        <p:txBody>
          <a:bodyPr/>
          <a:lstStyle/>
          <a:p>
            <a:pPr marL="0" indent="0" algn="ctr">
              <a:spcBef>
                <a:spcPts val="0"/>
              </a:spcBef>
              <a:buClrTx/>
              <a:buSzTx/>
              <a:buFontTx/>
              <a:buNone/>
              <a:defRPr>
                <a:solidFill>
                  <a:srgbClr val="000000"/>
                </a:solidFill>
                <a:latin typeface="DIN Alternate"/>
                <a:ea typeface="DIN Alternate"/>
                <a:cs typeface="DIN Alternate"/>
                <a:sym typeface="DIN Alternate"/>
              </a:defRPr>
            </a:pPr>
            <a:r>
              <a:t>MALACHI 3:8</a:t>
            </a:r>
          </a:p>
          <a:p>
            <a:pPr marL="0" indent="0" algn="ctr">
              <a:spcBef>
                <a:spcPts val="0"/>
              </a:spcBef>
              <a:buClrTx/>
              <a:buSzTx/>
              <a:buFontTx/>
              <a:buNone/>
              <a:defRPr>
                <a:solidFill>
                  <a:srgbClr val="FDFBFE"/>
                </a:solidFill>
                <a:latin typeface="DIN Alternate"/>
                <a:ea typeface="DIN Alternate"/>
                <a:cs typeface="DIN Alternate"/>
                <a:sym typeface="DIN Alternate"/>
              </a:defRPr>
            </a:pPr>
            <a:endParaRPr/>
          </a:p>
          <a:p>
            <a:pPr marL="0" indent="0" algn="ctr">
              <a:spcBef>
                <a:spcPts val="0"/>
              </a:spcBef>
              <a:buClrTx/>
              <a:buSzTx/>
              <a:buFontTx/>
              <a:buNone/>
              <a:defRPr sz="4200" b="1" i="1">
                <a:solidFill>
                  <a:srgbClr val="060607"/>
                </a:solidFill>
                <a:latin typeface="Georgia"/>
                <a:ea typeface="Georgia"/>
                <a:cs typeface="Georgia"/>
                <a:sym typeface="Georgia"/>
              </a:defRPr>
            </a:pPr>
            <a:r>
              <a:t>Will a man rob God? Yet y</a:t>
            </a:r>
            <a:r>
              <a:rPr u="sng"/>
              <a:t>e have robbed Me</a:t>
            </a:r>
            <a:r>
              <a:t>. But ye say, Wherein have we robbed Thee? In tithes and offerings.</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p:cNvSpPr>
          <p:nvPr>
            <p:ph type="title"/>
          </p:nvPr>
        </p:nvSpPr>
        <p:spPr>
          <a:xfrm>
            <a:off x="3543771" y="793750"/>
            <a:ext cx="5917258" cy="1219200"/>
          </a:xfrm>
          <a:prstGeom prst="rect">
            <a:avLst/>
          </a:prstGeom>
          <a:ln w="9525">
            <a:round/>
          </a:ln>
        </p:spPr>
        <p:txBody>
          <a:bodyPr/>
          <a:lstStyle/>
          <a:p>
            <a:pPr defTabSz="514095">
              <a:lnSpc>
                <a:spcPct val="100000"/>
              </a:lnSpc>
              <a:spcBef>
                <a:spcPts val="0"/>
              </a:spcBef>
              <a:defRPr sz="6336" b="1">
                <a:solidFill>
                  <a:srgbClr val="FF3A29"/>
                </a:solidFill>
                <a:latin typeface="Georgia"/>
                <a:ea typeface="Georgia"/>
                <a:cs typeface="Georgia"/>
                <a:sym typeface="Georgia"/>
              </a:defRPr>
            </a:pPr>
            <a:r>
              <a:rPr u="sng"/>
              <a:t>Ye </a:t>
            </a:r>
            <a:r>
              <a:rPr i="1" u="sng"/>
              <a:t>are</a:t>
            </a:r>
            <a:r>
              <a:rPr u="sng"/>
              <a:t> cursed</a:t>
            </a:r>
          </a:p>
        </p:txBody>
      </p:sp>
      <p:sp>
        <p:nvSpPr>
          <p:cNvPr id="322" name="Shape 322"/>
          <p:cNvSpPr>
            <a:spLocks noGrp="1"/>
          </p:cNvSpPr>
          <p:nvPr>
            <p:ph type="body" idx="1"/>
          </p:nvPr>
        </p:nvSpPr>
        <p:spPr>
          <a:xfrm>
            <a:off x="1905000" y="2628900"/>
            <a:ext cx="8369300" cy="6096000"/>
          </a:xfrm>
          <a:prstGeom prst="rect">
            <a:avLst/>
          </a:prstGeom>
        </p:spPr>
        <p:txBody>
          <a:bodyPr/>
          <a:lstStyle/>
          <a:p>
            <a:pPr marL="0" indent="0" algn="ctr">
              <a:spcBef>
                <a:spcPts val="0"/>
              </a:spcBef>
              <a:buClrTx/>
              <a:buSzTx/>
              <a:buFontTx/>
              <a:buNone/>
              <a:defRPr>
                <a:solidFill>
                  <a:srgbClr val="000000"/>
                </a:solidFill>
                <a:latin typeface="DIN Alternate"/>
                <a:ea typeface="DIN Alternate"/>
                <a:cs typeface="DIN Alternate"/>
                <a:sym typeface="DIN Alternate"/>
              </a:defRPr>
            </a:pPr>
            <a:r>
              <a:t>MALACHI 3:9</a:t>
            </a:r>
          </a:p>
          <a:p>
            <a:pPr marL="0" indent="0" algn="ctr">
              <a:spcBef>
                <a:spcPts val="0"/>
              </a:spcBef>
              <a:buClrTx/>
              <a:buSzTx/>
              <a:buFontTx/>
              <a:buNone/>
              <a:defRPr>
                <a:solidFill>
                  <a:srgbClr val="FDFBFE"/>
                </a:solidFill>
                <a:latin typeface="DIN Alternate"/>
                <a:ea typeface="DIN Alternate"/>
                <a:cs typeface="DIN Alternate"/>
                <a:sym typeface="DIN Alternate"/>
              </a:defRPr>
            </a:pPr>
            <a:endParaRPr/>
          </a:p>
          <a:p>
            <a:pPr marL="0" indent="0" algn="ctr">
              <a:spcBef>
                <a:spcPts val="0"/>
              </a:spcBef>
              <a:buClrTx/>
              <a:buSzTx/>
              <a:buFontTx/>
              <a:buNone/>
              <a:defRPr sz="7100">
                <a:solidFill>
                  <a:srgbClr val="020202"/>
                </a:solidFill>
                <a:latin typeface="DIN Alternate"/>
                <a:ea typeface="DIN Alternate"/>
                <a:cs typeface="DIN Alternate"/>
                <a:sym typeface="DIN Alternate"/>
              </a:defRPr>
            </a:pPr>
            <a:r>
              <a:rPr u="sng"/>
              <a:t>Ye are cursed</a:t>
            </a:r>
            <a:r>
              <a:t> with a curse: for ye have robbed me, even this whole nation.</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p:cNvSpPr>
          <p:nvPr>
            <p:ph type="title"/>
          </p:nvPr>
        </p:nvSpPr>
        <p:spPr>
          <a:xfrm>
            <a:off x="3543771" y="793750"/>
            <a:ext cx="5917258" cy="1219200"/>
          </a:xfrm>
          <a:prstGeom prst="rect">
            <a:avLst/>
          </a:prstGeom>
          <a:ln w="9525">
            <a:round/>
          </a:ln>
        </p:spPr>
        <p:txBody>
          <a:bodyPr/>
          <a:lstStyle>
            <a:lvl1pPr defTabSz="286258">
              <a:lnSpc>
                <a:spcPct val="100000"/>
              </a:lnSpc>
              <a:spcBef>
                <a:spcPts val="0"/>
              </a:spcBef>
              <a:defRPr sz="3528" b="1">
                <a:solidFill>
                  <a:srgbClr val="FF3A29"/>
                </a:solidFill>
                <a:latin typeface="Georgia"/>
                <a:ea typeface="Georgia"/>
                <a:cs typeface="Georgia"/>
                <a:sym typeface="Georgia"/>
              </a:defRPr>
            </a:lvl1pPr>
          </a:lstStyle>
          <a:p>
            <a:r>
              <a:t>I will rebuke the devourer</a:t>
            </a:r>
          </a:p>
        </p:txBody>
      </p:sp>
      <p:sp>
        <p:nvSpPr>
          <p:cNvPr id="325" name="Shape 325"/>
          <p:cNvSpPr>
            <a:spLocks noGrp="1"/>
          </p:cNvSpPr>
          <p:nvPr>
            <p:ph type="body" idx="1"/>
          </p:nvPr>
        </p:nvSpPr>
        <p:spPr>
          <a:xfrm>
            <a:off x="1905000" y="2628900"/>
            <a:ext cx="8369300" cy="6096000"/>
          </a:xfrm>
          <a:prstGeom prst="rect">
            <a:avLst/>
          </a:prstGeom>
        </p:spPr>
        <p:txBody>
          <a:bodyPr/>
          <a:lstStyle/>
          <a:p>
            <a:pPr marL="0" indent="0" algn="ctr" defTabSz="519937">
              <a:spcBef>
                <a:spcPts val="0"/>
              </a:spcBef>
              <a:buClrTx/>
              <a:buSzTx/>
              <a:buFontTx/>
              <a:buNone/>
              <a:defRPr sz="3204">
                <a:solidFill>
                  <a:srgbClr val="000000"/>
                </a:solidFill>
                <a:latin typeface="DIN Alternate"/>
                <a:ea typeface="DIN Alternate"/>
                <a:cs typeface="DIN Alternate"/>
                <a:sym typeface="DIN Alternate"/>
              </a:defRPr>
            </a:pPr>
            <a:r>
              <a:t>MALACHI 3:9</a:t>
            </a:r>
          </a:p>
          <a:p>
            <a:pPr marL="0" indent="0" algn="ctr" defTabSz="519937">
              <a:spcBef>
                <a:spcPts val="0"/>
              </a:spcBef>
              <a:buClrTx/>
              <a:buSzTx/>
              <a:buFontTx/>
              <a:buNone/>
              <a:defRPr sz="3204">
                <a:solidFill>
                  <a:srgbClr val="FDFBFE"/>
                </a:solidFill>
                <a:latin typeface="DIN Alternate"/>
                <a:ea typeface="DIN Alternate"/>
                <a:cs typeface="DIN Alternate"/>
                <a:sym typeface="DIN Alternate"/>
              </a:defRPr>
            </a:pPr>
            <a:endParaRPr/>
          </a:p>
          <a:p>
            <a:pPr marL="0" indent="0" algn="ctr" defTabSz="519937">
              <a:spcBef>
                <a:spcPts val="0"/>
              </a:spcBef>
              <a:buClrTx/>
              <a:buSzTx/>
              <a:buFontTx/>
              <a:buNone/>
              <a:defRPr sz="4806">
                <a:solidFill>
                  <a:srgbClr val="000000"/>
                </a:solidFill>
                <a:latin typeface="DIN Alternate"/>
                <a:ea typeface="DIN Alternate"/>
                <a:cs typeface="DIN Alternate"/>
                <a:sym typeface="DIN Alternate"/>
              </a:defRPr>
            </a:pPr>
            <a:r>
              <a:t>And </a:t>
            </a:r>
            <a:r>
              <a:rPr u="sng">
                <a:solidFill>
                  <a:srgbClr val="F63734"/>
                </a:solidFill>
              </a:rPr>
              <a:t>I will rebuke</a:t>
            </a:r>
            <a:r>
              <a:t> the devourer for your sakes, and he shall not destroy the fruits of your ground; neither shall your vine cast her fruit before the time in the field, saith the LORD of hosts.</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body" idx="13"/>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158" name="Shape 158"/>
          <p:cNvSpPr>
            <a:spLocks noGrp="1"/>
          </p:cNvSpPr>
          <p:nvPr>
            <p:ph type="title"/>
          </p:nvPr>
        </p:nvSpPr>
        <p:spPr>
          <a:prstGeom prst="rect">
            <a:avLst/>
          </a:prstGeom>
        </p:spPr>
        <p:txBody>
          <a:bodyPr/>
          <a:lstStyle>
            <a:lvl1pPr defTabSz="543305">
              <a:spcBef>
                <a:spcPts val="2100"/>
              </a:spcBef>
              <a:defRPr sz="4836">
                <a:solidFill>
                  <a:srgbClr val="000000"/>
                </a:solidFill>
              </a:defRPr>
            </a:lvl1pPr>
          </a:lstStyle>
          <a:p>
            <a:r>
              <a:t>two major components needed in making budget:</a:t>
            </a:r>
          </a:p>
        </p:txBody>
      </p:sp>
      <p:pic>
        <p:nvPicPr>
          <p:cNvPr id="159" name="2017-JAN-FAMBUDG-FINAL-1.png"/>
          <p:cNvPicPr>
            <a:picLocks noChangeAspect="1"/>
          </p:cNvPicPr>
          <p:nvPr/>
        </p:nvPicPr>
        <p:blipFill>
          <a:blip r:embed="rId2">
            <a:extLst/>
          </a:blip>
          <a:stretch>
            <a:fillRect/>
          </a:stretch>
        </p:blipFill>
        <p:spPr>
          <a:xfrm>
            <a:off x="0" y="2528449"/>
            <a:ext cx="13004800" cy="2613902"/>
          </a:xfrm>
          <a:prstGeom prst="rect">
            <a:avLst/>
          </a:prstGeom>
          <a:ln w="12700">
            <a:miter lim="400000"/>
          </a:ln>
        </p:spPr>
      </p:pic>
      <p:sp>
        <p:nvSpPr>
          <p:cNvPr id="160" name="Shape 160"/>
          <p:cNvSpPr/>
          <p:nvPr/>
        </p:nvSpPr>
        <p:spPr>
          <a:xfrm>
            <a:off x="3700264" y="6060327"/>
            <a:ext cx="3140472" cy="762001"/>
          </a:xfrm>
          <a:prstGeom prst="rect">
            <a:avLst/>
          </a:prstGeom>
          <a:ln w="63500">
            <a:solidFill>
              <a:srgbClr val="6E4FF3"/>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100" b="1">
                <a:solidFill>
                  <a:srgbClr val="090909"/>
                </a:solidFill>
                <a:latin typeface="Georgia"/>
                <a:ea typeface="Georgia"/>
                <a:cs typeface="Georgia"/>
                <a:sym typeface="Georgia"/>
              </a:defRPr>
            </a:pPr>
            <a:r>
              <a:t>I</a:t>
            </a:r>
            <a:r>
              <a:rPr>
                <a:solidFill>
                  <a:srgbClr val="000000"/>
                </a:solidFill>
              </a:rPr>
              <a:t>ncome</a:t>
            </a:r>
          </a:p>
        </p:txBody>
      </p:sp>
      <p:sp>
        <p:nvSpPr>
          <p:cNvPr id="161" name="Shape 161"/>
          <p:cNvSpPr/>
          <p:nvPr/>
        </p:nvSpPr>
        <p:spPr>
          <a:xfrm flipH="1" flipV="1">
            <a:off x="1753592" y="2684629"/>
            <a:ext cx="2863391" cy="3245954"/>
          </a:xfrm>
          <a:prstGeom prst="line">
            <a:avLst/>
          </a:prstGeom>
          <a:ln w="63500">
            <a:solidFill>
              <a:srgbClr val="6E4FF3"/>
            </a:solidFill>
            <a:miter lim="400000"/>
            <a:tailEnd type="triangle"/>
          </a:ln>
        </p:spPr>
        <p:txBody>
          <a:bodyPr lIns="50800" tIns="50800" rIns="50800" bIns="50800" anchor="ctr"/>
          <a:lstStyle/>
          <a:p>
            <a:pPr>
              <a:defRPr sz="3200"/>
            </a:pPr>
            <a:endParaRPr/>
          </a:p>
        </p:txBody>
      </p:sp>
      <p:sp>
        <p:nvSpPr>
          <p:cNvPr id="162" name="Shape 162"/>
          <p:cNvSpPr/>
          <p:nvPr/>
        </p:nvSpPr>
        <p:spPr>
          <a:xfrm flipV="1">
            <a:off x="5937782" y="2595761"/>
            <a:ext cx="1529819" cy="4424260"/>
          </a:xfrm>
          <a:prstGeom prst="line">
            <a:avLst/>
          </a:prstGeom>
          <a:ln w="63500">
            <a:solidFill>
              <a:srgbClr val="F53531"/>
            </a:solidFill>
            <a:miter lim="400000"/>
            <a:tailEnd type="triangle"/>
          </a:ln>
        </p:spPr>
        <p:txBody>
          <a:bodyPr lIns="50800" tIns="50800" rIns="50800" bIns="50800" anchor="ctr"/>
          <a:lstStyle/>
          <a:p>
            <a:pPr>
              <a:defRPr sz="3200"/>
            </a:pPr>
            <a:endParaRPr/>
          </a:p>
        </p:txBody>
      </p:sp>
      <p:sp>
        <p:nvSpPr>
          <p:cNvPr id="163" name="Shape 163"/>
          <p:cNvSpPr/>
          <p:nvPr/>
        </p:nvSpPr>
        <p:spPr>
          <a:xfrm>
            <a:off x="3700264" y="7065416"/>
            <a:ext cx="4461272" cy="762001"/>
          </a:xfrm>
          <a:prstGeom prst="rect">
            <a:avLst/>
          </a:prstGeom>
          <a:ln w="63500">
            <a:solidFill>
              <a:srgbClr val="F52B5A"/>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100" b="1">
                <a:solidFill>
                  <a:srgbClr val="090909"/>
                </a:solidFill>
                <a:latin typeface="Georgia"/>
                <a:ea typeface="Georgia"/>
                <a:cs typeface="Georgia"/>
                <a:sym typeface="Georgia"/>
              </a:defRPr>
            </a:lvl1pPr>
          </a:lstStyle>
          <a:p>
            <a:r>
              <a:t>Expenditures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0">
                                            <p:txEl>
                                              <p:pRg st="0" end="0"/>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2" fill="hold" grpId="2" nodeType="afterEffect">
                                  <p:stCondLst>
                                    <p:cond delay="0"/>
                                  </p:stCondLst>
                                  <p:iterate>
                                    <p:tmAbs val="0"/>
                                  </p:iterate>
                                  <p:childTnLst>
                                    <p:set>
                                      <p:cBhvr>
                                        <p:cTn id="11" fill="hold"/>
                                        <p:tgtEl>
                                          <p:spTgt spid="161"/>
                                        </p:tgtEl>
                                        <p:attrNameLst>
                                          <p:attrName>style.visibility</p:attrName>
                                        </p:attrNameLst>
                                      </p:cBhvr>
                                      <p:to>
                                        <p:strVal val="visible"/>
                                      </p:to>
                                    </p:set>
                                    <p:animEffect transition="in" filter="wipe(right)">
                                      <p:cBhvr>
                                        <p:cTn id="12" dur="20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p:tmAbs val="0"/>
                                  </p:iterate>
                                  <p:childTnLst>
                                    <p:set>
                                      <p:cBhvr>
                                        <p:cTn id="16" fill="hold"/>
                                        <p:tgtEl>
                                          <p:spTgt spid="163">
                                            <p:bg/>
                                          </p:spTgt>
                                        </p:tgtEl>
                                        <p:attrNameLst>
                                          <p:attrName>style.visibility</p:attrName>
                                        </p:attrNameLst>
                                      </p:cBhvr>
                                      <p:to>
                                        <p:strVal val="visible"/>
                                      </p:to>
                                    </p:set>
                                  </p:childTnLst>
                                </p:cTn>
                              </p:par>
                              <p:par>
                                <p:cTn id="17" presetID="1" presetClass="entr" presetSubtype="0" fill="hold" grpId="3" nodeType="withEffect">
                                  <p:stCondLst>
                                    <p:cond delay="0"/>
                                  </p:stCondLst>
                                  <p:iterate>
                                    <p:tmAbs val="0"/>
                                  </p:iterate>
                                  <p:childTnLst>
                                    <p:set>
                                      <p:cBhvr>
                                        <p:cTn id="18" fill="hold"/>
                                        <p:tgtEl>
                                          <p:spTgt spid="163">
                                            <p:txEl>
                                              <p:pRg st="0" end="0"/>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4" nodeType="afterEffect">
                                  <p:stCondLst>
                                    <p:cond delay="0"/>
                                  </p:stCondLst>
                                  <p:iterate>
                                    <p:tmAbs val="0"/>
                                  </p:iterate>
                                  <p:childTnLst>
                                    <p:set>
                                      <p:cBhvr>
                                        <p:cTn id="21" fill="hold"/>
                                        <p:tgtEl>
                                          <p:spTgt spid="162"/>
                                        </p:tgtEl>
                                        <p:attrNameLst>
                                          <p:attrName>style.visibility</p:attrName>
                                        </p:attrNameLst>
                                      </p:cBhvr>
                                      <p:to>
                                        <p:strVal val="visible"/>
                                      </p:to>
                                    </p:set>
                                    <p:animEffect transition="in" filter="wipe(left)">
                                      <p:cBhvr>
                                        <p:cTn id="22" dur="2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build="p" bldLvl="5" animBg="1" advAuto="0"/>
      <p:bldP spid="161" grpId="2" animBg="1" advAuto="0"/>
      <p:bldP spid="162" grpId="4" animBg="1" advAuto="0"/>
      <p:bldP spid="163" grpId="3" build="p" bldLvl="5"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p:nvPr>
        </p:nvSpPr>
        <p:spPr>
          <a:xfrm>
            <a:off x="3543771" y="793750"/>
            <a:ext cx="5917258" cy="1219200"/>
          </a:xfrm>
          <a:prstGeom prst="rect">
            <a:avLst/>
          </a:prstGeom>
          <a:ln w="9525">
            <a:round/>
          </a:ln>
        </p:spPr>
        <p:txBody>
          <a:bodyPr/>
          <a:lstStyle>
            <a:lvl1pPr defTabSz="286258">
              <a:lnSpc>
                <a:spcPct val="100000"/>
              </a:lnSpc>
              <a:spcBef>
                <a:spcPts val="0"/>
              </a:spcBef>
              <a:defRPr sz="3528" b="1">
                <a:solidFill>
                  <a:srgbClr val="FF3A29"/>
                </a:solidFill>
                <a:latin typeface="Georgia"/>
                <a:ea typeface="Georgia"/>
                <a:cs typeface="Georgia"/>
                <a:sym typeface="Georgia"/>
              </a:defRPr>
            </a:lvl1pPr>
          </a:lstStyle>
          <a:p>
            <a:r>
              <a:t>all nations shall call you blessed</a:t>
            </a:r>
          </a:p>
        </p:txBody>
      </p:sp>
      <p:sp>
        <p:nvSpPr>
          <p:cNvPr id="328" name="Shape 328"/>
          <p:cNvSpPr>
            <a:spLocks noGrp="1"/>
          </p:cNvSpPr>
          <p:nvPr>
            <p:ph type="body" idx="1"/>
          </p:nvPr>
        </p:nvSpPr>
        <p:spPr>
          <a:xfrm>
            <a:off x="1905000" y="2628900"/>
            <a:ext cx="8369300" cy="6096000"/>
          </a:xfrm>
          <a:prstGeom prst="rect">
            <a:avLst/>
          </a:prstGeom>
        </p:spPr>
        <p:txBody>
          <a:bodyPr/>
          <a:lstStyle/>
          <a:p>
            <a:pPr marL="0" indent="0" algn="ctr">
              <a:spcBef>
                <a:spcPts val="0"/>
              </a:spcBef>
              <a:buClrTx/>
              <a:buSzTx/>
              <a:buFontTx/>
              <a:buNone/>
              <a:defRPr>
                <a:solidFill>
                  <a:srgbClr val="000000"/>
                </a:solidFill>
                <a:latin typeface="DIN Alternate"/>
                <a:ea typeface="DIN Alternate"/>
                <a:cs typeface="DIN Alternate"/>
                <a:sym typeface="DIN Alternate"/>
              </a:defRPr>
            </a:pPr>
            <a:r>
              <a:t>MALACHI 3:11</a:t>
            </a:r>
          </a:p>
          <a:p>
            <a:pPr marL="0" indent="0" algn="ctr">
              <a:spcBef>
                <a:spcPts val="0"/>
              </a:spcBef>
              <a:buClrTx/>
              <a:buSzTx/>
              <a:buFontTx/>
              <a:buNone/>
              <a:defRPr>
                <a:solidFill>
                  <a:srgbClr val="FDFBFE"/>
                </a:solidFill>
                <a:latin typeface="DIN Alternate"/>
                <a:ea typeface="DIN Alternate"/>
                <a:cs typeface="DIN Alternate"/>
                <a:sym typeface="DIN Alternate"/>
              </a:defRPr>
            </a:pPr>
            <a:endParaRPr/>
          </a:p>
          <a:p>
            <a:pPr marL="0" indent="0" algn="ctr">
              <a:spcBef>
                <a:spcPts val="0"/>
              </a:spcBef>
              <a:buClrTx/>
              <a:buSzTx/>
              <a:buFontTx/>
              <a:buNone/>
              <a:defRPr sz="6000">
                <a:solidFill>
                  <a:srgbClr val="050505"/>
                </a:solidFill>
                <a:latin typeface="DIN Alternate"/>
                <a:ea typeface="DIN Alternate"/>
                <a:cs typeface="DIN Alternate"/>
                <a:sym typeface="DIN Alternate"/>
              </a:defRPr>
            </a:pPr>
            <a:r>
              <a:t>And </a:t>
            </a:r>
            <a:r>
              <a:rPr u="sng"/>
              <a:t>all nations shall call you blessed</a:t>
            </a:r>
            <a:r>
              <a:t>: for </a:t>
            </a:r>
            <a:r>
              <a:rPr u="sng"/>
              <a:t>ye shall be a delightsome land</a:t>
            </a:r>
            <a:r>
              <a:t>, saith the LORD of hosts.</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p:cNvSpPr>
          <p:nvPr>
            <p:ph type="body" idx="13"/>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331" name="Shape 331"/>
          <p:cNvSpPr>
            <a:spLocks noGrp="1"/>
          </p:cNvSpPr>
          <p:nvPr>
            <p:ph type="title"/>
          </p:nvPr>
        </p:nvSpPr>
        <p:spPr>
          <a:prstGeom prst="rect">
            <a:avLst/>
          </a:prstGeom>
        </p:spPr>
        <p:txBody>
          <a:bodyPr/>
          <a:lstStyle/>
          <a:p>
            <a:pPr defTabSz="543305">
              <a:spcBef>
                <a:spcPts val="2100"/>
              </a:spcBef>
              <a:defRPr sz="4836"/>
            </a:pPr>
            <a:endParaRPr/>
          </a:p>
        </p:txBody>
      </p:sp>
      <p:pic>
        <p:nvPicPr>
          <p:cNvPr id="332" name="2017-JAN-FAMBUDG-FINAL-1.png"/>
          <p:cNvPicPr>
            <a:picLocks noChangeAspect="1"/>
          </p:cNvPicPr>
          <p:nvPr/>
        </p:nvPicPr>
        <p:blipFill>
          <a:blip r:embed="rId2">
            <a:extLst/>
          </a:blip>
          <a:stretch>
            <a:fillRect/>
          </a:stretch>
        </p:blipFill>
        <p:spPr>
          <a:xfrm>
            <a:off x="0" y="2528449"/>
            <a:ext cx="13004800" cy="2613902"/>
          </a:xfrm>
          <a:prstGeom prst="rect">
            <a:avLst/>
          </a:prstGeom>
          <a:ln w="12700">
            <a:miter lim="400000"/>
          </a:ln>
        </p:spPr>
      </p:pic>
      <p:sp>
        <p:nvSpPr>
          <p:cNvPr id="333" name="Shape 333"/>
          <p:cNvSpPr/>
          <p:nvPr/>
        </p:nvSpPr>
        <p:spPr>
          <a:xfrm flipH="1" flipV="1">
            <a:off x="4190999" y="2851397"/>
            <a:ext cx="756184" cy="4912990"/>
          </a:xfrm>
          <a:prstGeom prst="line">
            <a:avLst/>
          </a:prstGeom>
          <a:ln w="63500">
            <a:solidFill>
              <a:srgbClr val="5BED37"/>
            </a:solidFill>
            <a:miter lim="400000"/>
            <a:tailEnd type="triangle"/>
          </a:ln>
        </p:spPr>
        <p:txBody>
          <a:bodyPr lIns="50800" tIns="50800" rIns="50800" bIns="50800" anchor="ctr"/>
          <a:lstStyle/>
          <a:p>
            <a:pPr>
              <a:defRPr sz="3200"/>
            </a:pPr>
            <a:endParaRPr/>
          </a:p>
        </p:txBody>
      </p:sp>
      <p:sp>
        <p:nvSpPr>
          <p:cNvPr id="334" name="Shape 334"/>
          <p:cNvSpPr/>
          <p:nvPr/>
        </p:nvSpPr>
        <p:spPr>
          <a:xfrm flipH="1" flipV="1">
            <a:off x="3117330" y="2927291"/>
            <a:ext cx="406400" cy="3895742"/>
          </a:xfrm>
          <a:prstGeom prst="line">
            <a:avLst/>
          </a:prstGeom>
          <a:ln w="63500">
            <a:solidFill>
              <a:srgbClr val="6DED14"/>
            </a:solidFill>
            <a:miter lim="400000"/>
            <a:tailEnd type="triangle"/>
          </a:ln>
        </p:spPr>
        <p:txBody>
          <a:bodyPr lIns="50800" tIns="50800" rIns="50800" bIns="50800" anchor="ctr"/>
          <a:lstStyle/>
          <a:p>
            <a:pPr>
              <a:defRPr sz="3200"/>
            </a:pPr>
            <a:endParaRPr/>
          </a:p>
        </p:txBody>
      </p:sp>
      <p:sp>
        <p:nvSpPr>
          <p:cNvPr id="335" name="Shape 335"/>
          <p:cNvSpPr/>
          <p:nvPr/>
        </p:nvSpPr>
        <p:spPr>
          <a:xfrm>
            <a:off x="3217664" y="6889749"/>
            <a:ext cx="3927873" cy="762001"/>
          </a:xfrm>
          <a:prstGeom prst="rect">
            <a:avLst/>
          </a:prstGeom>
          <a:ln w="63500">
            <a:solidFill>
              <a:srgbClr val="8DEE42"/>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100" b="1">
                <a:solidFill>
                  <a:srgbClr val="000000"/>
                </a:solidFill>
                <a:latin typeface="Georgia"/>
                <a:ea typeface="Georgia"/>
                <a:cs typeface="Georgia"/>
                <a:sym typeface="Georgia"/>
              </a:defRPr>
            </a:lvl1pPr>
          </a:lstStyle>
          <a:p>
            <a:pPr>
              <a:defRPr>
                <a:solidFill>
                  <a:srgbClr val="090909"/>
                </a:solidFill>
              </a:defRPr>
            </a:pPr>
            <a:r>
              <a:rPr>
                <a:solidFill>
                  <a:srgbClr val="000000"/>
                </a:solidFill>
              </a:rPr>
              <a:t>a.Tithe - 10%</a:t>
            </a:r>
          </a:p>
        </p:txBody>
      </p:sp>
      <p:sp>
        <p:nvSpPr>
          <p:cNvPr id="336" name="Shape 336"/>
          <p:cNvSpPr/>
          <p:nvPr/>
        </p:nvSpPr>
        <p:spPr>
          <a:xfrm>
            <a:off x="3217664" y="7886699"/>
            <a:ext cx="5196781" cy="762001"/>
          </a:xfrm>
          <a:prstGeom prst="rect">
            <a:avLst/>
          </a:prstGeom>
          <a:ln w="63500">
            <a:solidFill>
              <a:srgbClr val="45ED25"/>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100" b="1">
                <a:solidFill>
                  <a:srgbClr val="000000"/>
                </a:solidFill>
                <a:latin typeface="Georgia"/>
                <a:ea typeface="Georgia"/>
                <a:cs typeface="Georgia"/>
                <a:sym typeface="Georgia"/>
              </a:defRPr>
            </a:lvl1pPr>
          </a:lstStyle>
          <a:p>
            <a:pPr>
              <a:defRPr>
                <a:solidFill>
                  <a:srgbClr val="090909"/>
                </a:solidFill>
              </a:defRPr>
            </a:pPr>
            <a:r>
              <a:rPr>
                <a:solidFill>
                  <a:srgbClr val="000000"/>
                </a:solidFill>
              </a:rPr>
              <a:t>b. Offerings (?) %</a:t>
            </a:r>
          </a:p>
        </p:txBody>
      </p:sp>
      <p:sp>
        <p:nvSpPr>
          <p:cNvPr id="337" name="Shape 337"/>
          <p:cNvSpPr/>
          <p:nvPr/>
        </p:nvSpPr>
        <p:spPr>
          <a:xfrm>
            <a:off x="3243064" y="8796324"/>
            <a:ext cx="5578872" cy="762001"/>
          </a:xfrm>
          <a:prstGeom prst="rect">
            <a:avLst/>
          </a:prstGeom>
          <a:ln w="63500">
            <a:solidFill>
              <a:srgbClr val="1EED07"/>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100" b="1">
                <a:solidFill>
                  <a:srgbClr val="000000"/>
                </a:solidFill>
                <a:latin typeface="Georgia"/>
                <a:ea typeface="Georgia"/>
                <a:cs typeface="Georgia"/>
                <a:sym typeface="Georgia"/>
              </a:defRPr>
            </a:lvl1pPr>
          </a:lstStyle>
          <a:p>
            <a:pPr>
              <a:defRPr>
                <a:solidFill>
                  <a:srgbClr val="090909"/>
                </a:solidFill>
              </a:defRPr>
            </a:pPr>
            <a:r>
              <a:rPr>
                <a:solidFill>
                  <a:srgbClr val="000000"/>
                </a:solidFill>
              </a:rPr>
              <a:t>c. Mission Projects</a:t>
            </a:r>
          </a:p>
        </p:txBody>
      </p:sp>
      <p:sp>
        <p:nvSpPr>
          <p:cNvPr id="338" name="Shape 338"/>
          <p:cNvSpPr/>
          <p:nvPr/>
        </p:nvSpPr>
        <p:spPr>
          <a:xfrm>
            <a:off x="3141464" y="5899149"/>
            <a:ext cx="4842273" cy="762001"/>
          </a:xfrm>
          <a:prstGeom prst="rect">
            <a:avLst/>
          </a:prstGeom>
          <a:ln w="63500">
            <a:solidFill>
              <a:srgbClr val="5BED1A"/>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100" b="1">
                <a:solidFill>
                  <a:srgbClr val="000000"/>
                </a:solidFill>
                <a:latin typeface="Georgia"/>
                <a:ea typeface="Georgia"/>
                <a:cs typeface="Georgia"/>
                <a:sym typeface="Georgia"/>
              </a:defRPr>
            </a:lvl1pPr>
          </a:lstStyle>
          <a:p>
            <a:r>
              <a:t>GOD FIRST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335">
                                            <p:bg/>
                                          </p:spTgt>
                                        </p:tgtEl>
                                        <p:attrNameLst>
                                          <p:attrName>style.visibility</p:attrName>
                                        </p:attrNameLst>
                                      </p:cBhvr>
                                      <p:to>
                                        <p:strVal val="visible"/>
                                      </p:to>
                                    </p:set>
                                  </p:childTnLst>
                                </p:cTn>
                              </p:par>
                              <p:par>
                                <p:cTn id="13" presetID="1" presetClass="entr" presetSubtype="0" fill="hold" grpId="2" nodeType="withEffect">
                                  <p:stCondLst>
                                    <p:cond delay="0"/>
                                  </p:stCondLst>
                                  <p:iterate>
                                    <p:tmAbs val="0"/>
                                  </p:iterate>
                                  <p:childTnLst>
                                    <p:set>
                                      <p:cBhvr>
                                        <p:cTn id="14" fill="hold"/>
                                        <p:tgtEl>
                                          <p:spTgt spid="335">
                                            <p:txEl>
                                              <p:pRg st="0" end="0"/>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3" nodeType="afterEffect">
                                  <p:stCondLst>
                                    <p:cond delay="0"/>
                                  </p:stCondLst>
                                  <p:iterate>
                                    <p:tmAbs val="0"/>
                                  </p:iterate>
                                  <p:childTnLst>
                                    <p:set>
                                      <p:cBhvr>
                                        <p:cTn id="17" fill="hold"/>
                                        <p:tgtEl>
                                          <p:spTgt spid="334"/>
                                        </p:tgtEl>
                                        <p:attrNameLst>
                                          <p:attrName>style.visibility</p:attrName>
                                        </p:attrNameLst>
                                      </p:cBhvr>
                                      <p:to>
                                        <p:strVal val="visible"/>
                                      </p:to>
                                    </p:set>
                                    <p:animEffect transition="in" filter="wipe(down)">
                                      <p:cBhvr>
                                        <p:cTn id="18" dur="1000"/>
                                        <p:tgtEl>
                                          <p:spTgt spid="33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iterate>
                                    <p:tmAbs val="0"/>
                                  </p:iterate>
                                  <p:childTnLst>
                                    <p:set>
                                      <p:cBhvr>
                                        <p:cTn id="22" fill="hold"/>
                                        <p:tgtEl>
                                          <p:spTgt spid="336">
                                            <p:bg/>
                                          </p:spTgt>
                                        </p:tgtEl>
                                        <p:attrNameLst>
                                          <p:attrName>style.visibility</p:attrName>
                                        </p:attrNameLst>
                                      </p:cBhvr>
                                      <p:to>
                                        <p:strVal val="visible"/>
                                      </p:to>
                                    </p:set>
                                  </p:childTnLst>
                                </p:cTn>
                              </p:par>
                              <p:par>
                                <p:cTn id="23" presetID="1" presetClass="entr" presetSubtype="0" fill="hold" grpId="4" nodeType="withEffect">
                                  <p:stCondLst>
                                    <p:cond delay="0"/>
                                  </p:stCondLst>
                                  <p:iterate>
                                    <p:tmAbs val="0"/>
                                  </p:iterate>
                                  <p:childTnLst>
                                    <p:set>
                                      <p:cBhvr>
                                        <p:cTn id="24" fill="hold"/>
                                        <p:tgtEl>
                                          <p:spTgt spid="336">
                                            <p:txEl>
                                              <p:pRg st="0" end="0"/>
                                            </p:txEl>
                                          </p:spTgt>
                                        </p:tgtEl>
                                        <p:attrNameLst>
                                          <p:attrName>style.visibility</p:attrName>
                                        </p:attrNameLst>
                                      </p:cBhvr>
                                      <p:to>
                                        <p:strVal val="visible"/>
                                      </p:to>
                                    </p:set>
                                  </p:childTnLst>
                                </p:cTn>
                              </p:par>
                            </p:childTnLst>
                          </p:cTn>
                        </p:par>
                        <p:par>
                          <p:cTn id="25" fill="hold">
                            <p:stCondLst>
                              <p:cond delay="0"/>
                            </p:stCondLst>
                            <p:childTnLst>
                              <p:par>
                                <p:cTn id="26" presetID="22" presetClass="entr" presetSubtype="4" fill="hold" grpId="5" nodeType="afterEffect">
                                  <p:stCondLst>
                                    <p:cond delay="0"/>
                                  </p:stCondLst>
                                  <p:iterate>
                                    <p:tmAbs val="0"/>
                                  </p:iterate>
                                  <p:childTnLst>
                                    <p:set>
                                      <p:cBhvr>
                                        <p:cTn id="27" fill="hold"/>
                                        <p:tgtEl>
                                          <p:spTgt spid="333"/>
                                        </p:tgtEl>
                                        <p:attrNameLst>
                                          <p:attrName>style.visibility</p:attrName>
                                        </p:attrNameLst>
                                      </p:cBhvr>
                                      <p:to>
                                        <p:strVal val="visible"/>
                                      </p:to>
                                    </p:set>
                                    <p:animEffect transition="in" filter="wipe(down)">
                                      <p:cBhvr>
                                        <p:cTn id="28" dur="2000"/>
                                        <p:tgtEl>
                                          <p:spTgt spid="33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6" nodeType="clickEffect">
                                  <p:stCondLst>
                                    <p:cond delay="0"/>
                                  </p:stCondLst>
                                  <p:iterate>
                                    <p:tmAbs val="0"/>
                                  </p:iterate>
                                  <p:childTnLst>
                                    <p:set>
                                      <p:cBhvr>
                                        <p:cTn id="32" fill="hold"/>
                                        <p:tgtEl>
                                          <p:spTgt spid="337">
                                            <p:bg/>
                                          </p:spTgt>
                                        </p:tgtEl>
                                        <p:attrNameLst>
                                          <p:attrName>style.visibility</p:attrName>
                                        </p:attrNameLst>
                                      </p:cBhvr>
                                      <p:to>
                                        <p:strVal val="visible"/>
                                      </p:to>
                                    </p:set>
                                  </p:childTnLst>
                                </p:cTn>
                              </p:par>
                              <p:par>
                                <p:cTn id="33" presetID="1" presetClass="entr" presetSubtype="0" fill="hold" grpId="6" nodeType="withEffect">
                                  <p:stCondLst>
                                    <p:cond delay="0"/>
                                  </p:stCondLst>
                                  <p:iterate>
                                    <p:tmAbs val="0"/>
                                  </p:iterate>
                                  <p:childTnLst>
                                    <p:set>
                                      <p:cBhvr>
                                        <p:cTn id="34" fill="hold"/>
                                        <p:tgtEl>
                                          <p:spTgt spid="3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5" animBg="1" advAuto="0"/>
      <p:bldP spid="334" grpId="3" animBg="1" advAuto="0"/>
      <p:bldP spid="335" grpId="2" build="p" bldLvl="5" animBg="1" advAuto="0"/>
      <p:bldP spid="336" grpId="4" build="p" bldLvl="5" animBg="1" advAuto="0"/>
      <p:bldP spid="337" grpId="6" build="p" bldLvl="5" animBg="1" advAuto="0"/>
      <p:bldP spid="338" grpId="1"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body" sz="half" idx="1"/>
          </p:nvPr>
        </p:nvSpPr>
        <p:spPr>
          <a:xfrm>
            <a:off x="2222499" y="2946400"/>
            <a:ext cx="8369301" cy="4572546"/>
          </a:xfrm>
          <a:prstGeom prst="rect">
            <a:avLst/>
          </a:prstGeom>
          <a:ln w="9525">
            <a:round/>
          </a:ln>
        </p:spPr>
        <p:txBody>
          <a:bodyPr/>
          <a:lstStyle>
            <a:lvl1pPr marL="0" indent="0" algn="ctr">
              <a:spcBef>
                <a:spcPts val="0"/>
              </a:spcBef>
              <a:buClrTx/>
              <a:buSzTx/>
              <a:buFontTx/>
              <a:buNone/>
              <a:defRPr sz="7500">
                <a:solidFill>
                  <a:srgbClr val="030303"/>
                </a:solidFill>
                <a:latin typeface="Times New Roman"/>
                <a:ea typeface="Times New Roman"/>
                <a:cs typeface="Times New Roman"/>
                <a:sym typeface="Times New Roman"/>
              </a:defRPr>
            </a:lvl1pPr>
          </a:lstStyle>
          <a:p>
            <a:pPr>
              <a:defRPr>
                <a:latin typeface="DIN Alternate"/>
                <a:ea typeface="DIN Alternate"/>
                <a:cs typeface="DIN Alternate"/>
                <a:sym typeface="DIN Alternate"/>
              </a:defRPr>
            </a:pPr>
            <a:r>
              <a:rPr>
                <a:latin typeface="Times New Roman"/>
                <a:ea typeface="Times New Roman"/>
                <a:cs typeface="Times New Roman"/>
                <a:sym typeface="Times New Roman"/>
              </a:rPr>
              <a:t>God has miraculous inexhaustible supplies </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type="body" idx="1"/>
          </p:nvPr>
        </p:nvSpPr>
        <p:spPr>
          <a:xfrm>
            <a:off x="2222499" y="2192320"/>
            <a:ext cx="8369301" cy="6969160"/>
          </a:xfrm>
          <a:prstGeom prst="rect">
            <a:avLst/>
          </a:prstGeom>
          <a:ln w="9525">
            <a:round/>
          </a:ln>
        </p:spPr>
        <p:txBody>
          <a:bodyPr/>
          <a:lstStyle/>
          <a:p>
            <a:pPr marL="1326058" lvl="1" indent="-897433" defTabSz="438150">
              <a:spcBef>
                <a:spcPts val="0"/>
              </a:spcBef>
              <a:buClrTx/>
              <a:buSzPct val="100000"/>
              <a:buFontTx/>
              <a:buAutoNum type="arabicPeriod"/>
              <a:defRPr sz="4125">
                <a:solidFill>
                  <a:srgbClr val="030303"/>
                </a:solidFill>
                <a:latin typeface="Georgia"/>
                <a:ea typeface="Georgia"/>
                <a:cs typeface="Georgia"/>
                <a:sym typeface="Georgia"/>
              </a:defRPr>
            </a:pPr>
            <a:r>
              <a:t>Manna</a:t>
            </a:r>
          </a:p>
          <a:p>
            <a:pPr marL="1326058" lvl="1" indent="-897433" defTabSz="438150">
              <a:spcBef>
                <a:spcPts val="0"/>
              </a:spcBef>
              <a:buClrTx/>
              <a:buSzPct val="100000"/>
              <a:buFontTx/>
              <a:buAutoNum type="arabicPeriod"/>
              <a:defRPr sz="4125">
                <a:solidFill>
                  <a:srgbClr val="030303"/>
                </a:solidFill>
                <a:latin typeface="Georgia"/>
                <a:ea typeface="Georgia"/>
                <a:cs typeface="Georgia"/>
                <a:sym typeface="Georgia"/>
              </a:defRPr>
            </a:pPr>
            <a:r>
              <a:t>Quails</a:t>
            </a:r>
          </a:p>
          <a:p>
            <a:pPr marL="1326058" lvl="1" indent="-897433" defTabSz="438150">
              <a:spcBef>
                <a:spcPts val="0"/>
              </a:spcBef>
              <a:buClrTx/>
              <a:buSzPct val="100000"/>
              <a:buFontTx/>
              <a:buAutoNum type="arabicPeriod"/>
              <a:defRPr sz="4125">
                <a:solidFill>
                  <a:srgbClr val="030303"/>
                </a:solidFill>
                <a:latin typeface="Georgia"/>
                <a:ea typeface="Georgia"/>
                <a:cs typeface="Georgia"/>
                <a:sym typeface="Georgia"/>
              </a:defRPr>
            </a:pPr>
            <a:r>
              <a:t>Eliah - raven</a:t>
            </a:r>
          </a:p>
          <a:p>
            <a:pPr marL="1326058" lvl="1" indent="-897433" defTabSz="438150">
              <a:spcBef>
                <a:spcPts val="0"/>
              </a:spcBef>
              <a:buClrTx/>
              <a:buSzPct val="100000"/>
              <a:buFontTx/>
              <a:buAutoNum type="arabicPeriod"/>
              <a:defRPr sz="4125">
                <a:solidFill>
                  <a:srgbClr val="030303"/>
                </a:solidFill>
                <a:latin typeface="Georgia"/>
                <a:ea typeface="Georgia"/>
                <a:cs typeface="Georgia"/>
                <a:sym typeface="Georgia"/>
              </a:defRPr>
            </a:pPr>
            <a:r>
              <a:t>Elijah - poor widow</a:t>
            </a:r>
          </a:p>
          <a:p>
            <a:pPr marL="1326058" lvl="1" indent="-897433" defTabSz="438150">
              <a:spcBef>
                <a:spcPts val="0"/>
              </a:spcBef>
              <a:buClrTx/>
              <a:buSzPct val="100000"/>
              <a:buFontTx/>
              <a:buAutoNum type="arabicPeriod"/>
              <a:defRPr sz="4125">
                <a:solidFill>
                  <a:srgbClr val="030303"/>
                </a:solidFill>
                <a:latin typeface="Georgia"/>
                <a:ea typeface="Georgia"/>
                <a:cs typeface="Georgia"/>
                <a:sym typeface="Georgia"/>
              </a:defRPr>
            </a:pPr>
            <a:r>
              <a:t>More than 5,000 people being fed with 5 breads and 2 fish - 12 basket left.</a:t>
            </a:r>
          </a:p>
          <a:p>
            <a:pPr marL="1326058" lvl="1" indent="-897433" defTabSz="438150">
              <a:spcBef>
                <a:spcPts val="0"/>
              </a:spcBef>
              <a:buClrTx/>
              <a:buSzPct val="100000"/>
              <a:buFontTx/>
              <a:buAutoNum type="arabicPeriod"/>
              <a:defRPr sz="4125">
                <a:solidFill>
                  <a:srgbClr val="030303"/>
                </a:solidFill>
                <a:latin typeface="Georgia"/>
                <a:ea typeface="Georgia"/>
                <a:cs typeface="Georgia"/>
                <a:sym typeface="Georgia"/>
              </a:defRPr>
            </a:pPr>
            <a:r>
              <a:t>Peter’s fish with coins in their mouths. </a:t>
            </a:r>
          </a:p>
          <a:p>
            <a:pPr marL="1326058" lvl="1" indent="-897433" defTabSz="438150">
              <a:spcBef>
                <a:spcPts val="0"/>
              </a:spcBef>
              <a:buClrTx/>
              <a:buSzPct val="100000"/>
              <a:buFontTx/>
              <a:buAutoNum type="arabicPeriod"/>
              <a:defRPr sz="4125">
                <a:solidFill>
                  <a:srgbClr val="030303"/>
                </a:solidFill>
                <a:latin typeface="Georgia"/>
                <a:ea typeface="Georgia"/>
                <a:cs typeface="Georgia"/>
                <a:sym typeface="Georgia"/>
              </a:defRPr>
            </a:pPr>
            <a:r>
              <a:t>153  fish in the disciples’ net.</a:t>
            </a:r>
          </a:p>
          <a:p>
            <a:pPr marL="1326058" lvl="1" indent="-897433" defTabSz="438150">
              <a:spcBef>
                <a:spcPts val="0"/>
              </a:spcBef>
              <a:buClrTx/>
              <a:buSzPct val="100000"/>
              <a:buFontTx/>
              <a:buAutoNum type="arabicPeriod"/>
              <a:defRPr sz="4125">
                <a:solidFill>
                  <a:srgbClr val="030303"/>
                </a:solidFill>
                <a:latin typeface="Georgia"/>
                <a:ea typeface="Georgia"/>
                <a:cs typeface="Georgia"/>
                <a:sym typeface="Georgia"/>
              </a:defRPr>
            </a:pPr>
            <a:r>
              <a:t>Etc.</a:t>
            </a:r>
          </a:p>
        </p:txBody>
      </p:sp>
      <p:sp>
        <p:nvSpPr>
          <p:cNvPr id="343" name="Shape 343"/>
          <p:cNvSpPr/>
          <p:nvPr/>
        </p:nvSpPr>
        <p:spPr>
          <a:xfrm>
            <a:off x="4116759" y="1028700"/>
            <a:ext cx="4263282"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solidFill>
                  <a:srgbClr val="070707"/>
                </a:solidFill>
                <a:latin typeface="Georgia"/>
                <a:ea typeface="Georgia"/>
                <a:cs typeface="Georgia"/>
                <a:sym typeface="Georgia"/>
              </a:defRPr>
            </a:lvl1pPr>
          </a:lstStyle>
          <a:p>
            <a:r>
              <a:t>BIBLE STORIES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4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4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34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34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3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1" build="p" bldLvl="5"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body" idx="13"/>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346" name="Shape 346"/>
          <p:cNvSpPr>
            <a:spLocks noGrp="1"/>
          </p:cNvSpPr>
          <p:nvPr>
            <p:ph type="title"/>
          </p:nvPr>
        </p:nvSpPr>
        <p:spPr>
          <a:prstGeom prst="rect">
            <a:avLst/>
          </a:prstGeom>
        </p:spPr>
        <p:txBody>
          <a:bodyPr/>
          <a:lstStyle/>
          <a:p>
            <a:pPr defTabSz="543305">
              <a:spcBef>
                <a:spcPts val="2100"/>
              </a:spcBef>
              <a:defRPr sz="4836"/>
            </a:pPr>
            <a:endParaRPr/>
          </a:p>
        </p:txBody>
      </p:sp>
      <p:pic>
        <p:nvPicPr>
          <p:cNvPr id="347" name="2017-JAN-FAMBUDG-FINAL-1.png"/>
          <p:cNvPicPr>
            <a:picLocks noChangeAspect="1"/>
          </p:cNvPicPr>
          <p:nvPr/>
        </p:nvPicPr>
        <p:blipFill>
          <a:blip r:embed="rId2">
            <a:extLst/>
          </a:blip>
          <a:stretch>
            <a:fillRect/>
          </a:stretch>
        </p:blipFill>
        <p:spPr>
          <a:xfrm>
            <a:off x="0" y="3569849"/>
            <a:ext cx="13004800" cy="2613902"/>
          </a:xfrm>
          <a:prstGeom prst="rect">
            <a:avLst/>
          </a:prstGeom>
          <a:ln w="12700">
            <a:miter lim="400000"/>
          </a:ln>
        </p:spPr>
      </p:pic>
      <p:sp>
        <p:nvSpPr>
          <p:cNvPr id="348" name="Shape 348"/>
          <p:cNvSpPr/>
          <p:nvPr/>
        </p:nvSpPr>
        <p:spPr>
          <a:xfrm flipV="1">
            <a:off x="6369582" y="4206186"/>
            <a:ext cx="2088618" cy="3758599"/>
          </a:xfrm>
          <a:prstGeom prst="line">
            <a:avLst/>
          </a:prstGeom>
          <a:ln w="63500">
            <a:solidFill>
              <a:srgbClr val="F5261F"/>
            </a:solidFill>
            <a:miter lim="400000"/>
            <a:tailEnd type="triangle"/>
          </a:ln>
        </p:spPr>
        <p:txBody>
          <a:bodyPr lIns="50800" tIns="50800" rIns="50800" bIns="50800" anchor="ctr"/>
          <a:lstStyle/>
          <a:p>
            <a:pPr>
              <a:defRPr sz="3200"/>
            </a:pPr>
            <a:endParaRPr/>
          </a:p>
        </p:txBody>
      </p:sp>
      <p:sp>
        <p:nvSpPr>
          <p:cNvPr id="349" name="Shape 349"/>
          <p:cNvSpPr/>
          <p:nvPr/>
        </p:nvSpPr>
        <p:spPr>
          <a:xfrm flipV="1">
            <a:off x="5581130" y="4105199"/>
            <a:ext cx="1" cy="3138040"/>
          </a:xfrm>
          <a:prstGeom prst="line">
            <a:avLst/>
          </a:prstGeom>
          <a:ln w="63500">
            <a:solidFill>
              <a:srgbClr val="F53B30"/>
            </a:solidFill>
            <a:miter lim="400000"/>
            <a:tailEnd type="triangle"/>
          </a:ln>
        </p:spPr>
        <p:txBody>
          <a:bodyPr lIns="50800" tIns="50800" rIns="50800" bIns="50800" anchor="ctr"/>
          <a:lstStyle/>
          <a:p>
            <a:pPr>
              <a:defRPr sz="3200"/>
            </a:pPr>
            <a:endParaRPr/>
          </a:p>
        </p:txBody>
      </p:sp>
      <p:sp>
        <p:nvSpPr>
          <p:cNvPr id="350" name="Shape 350"/>
          <p:cNvSpPr/>
          <p:nvPr/>
        </p:nvSpPr>
        <p:spPr>
          <a:xfrm>
            <a:off x="3217664" y="7165957"/>
            <a:ext cx="5070873" cy="673101"/>
          </a:xfrm>
          <a:prstGeom prst="rect">
            <a:avLst/>
          </a:prstGeom>
          <a:ln w="63500">
            <a:solidFill>
              <a:srgbClr val="F5304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500" b="1">
                <a:solidFill>
                  <a:srgbClr val="000000"/>
                </a:solidFill>
                <a:latin typeface="Georgia"/>
                <a:ea typeface="Georgia"/>
                <a:cs typeface="Georgia"/>
                <a:sym typeface="Georgia"/>
              </a:defRPr>
            </a:lvl1pPr>
          </a:lstStyle>
          <a:p>
            <a:pPr>
              <a:defRPr>
                <a:solidFill>
                  <a:srgbClr val="090909"/>
                </a:solidFill>
              </a:defRPr>
            </a:pPr>
            <a:r>
              <a:rPr>
                <a:solidFill>
                  <a:srgbClr val="000000"/>
                </a:solidFill>
              </a:rPr>
              <a:t>a.Basic Necessity</a:t>
            </a:r>
          </a:p>
        </p:txBody>
      </p:sp>
      <p:sp>
        <p:nvSpPr>
          <p:cNvPr id="351" name="Shape 351"/>
          <p:cNvSpPr/>
          <p:nvPr/>
        </p:nvSpPr>
        <p:spPr>
          <a:xfrm>
            <a:off x="3217664" y="8003366"/>
            <a:ext cx="5528072" cy="673101"/>
          </a:xfrm>
          <a:prstGeom prst="rect">
            <a:avLst/>
          </a:prstGeom>
          <a:ln w="63500">
            <a:solidFill>
              <a:srgbClr val="F54E79"/>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500" b="1">
                <a:solidFill>
                  <a:srgbClr val="000000"/>
                </a:solidFill>
                <a:latin typeface="Georgia"/>
                <a:ea typeface="Georgia"/>
                <a:cs typeface="Georgia"/>
                <a:sym typeface="Georgia"/>
              </a:defRPr>
            </a:lvl1pPr>
          </a:lstStyle>
          <a:p>
            <a:pPr>
              <a:defRPr>
                <a:solidFill>
                  <a:srgbClr val="090909"/>
                </a:solidFill>
              </a:defRPr>
            </a:pPr>
            <a:r>
              <a:rPr>
                <a:solidFill>
                  <a:srgbClr val="000000"/>
                </a:solidFill>
              </a:rPr>
              <a:t>b. Luxury things</a:t>
            </a:r>
          </a:p>
        </p:txBody>
      </p:sp>
      <p:sp>
        <p:nvSpPr>
          <p:cNvPr id="352" name="Shape 352"/>
          <p:cNvSpPr/>
          <p:nvPr/>
        </p:nvSpPr>
        <p:spPr>
          <a:xfrm>
            <a:off x="3243064" y="8840774"/>
            <a:ext cx="4308872" cy="673101"/>
          </a:xfrm>
          <a:prstGeom prst="rect">
            <a:avLst/>
          </a:prstGeom>
          <a:ln w="63500">
            <a:solidFill>
              <a:srgbClr val="F53E45"/>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500" b="1">
                <a:solidFill>
                  <a:srgbClr val="000000"/>
                </a:solidFill>
                <a:latin typeface="Georgia"/>
                <a:ea typeface="Georgia"/>
                <a:cs typeface="Georgia"/>
                <a:sym typeface="Georgia"/>
              </a:defRPr>
            </a:lvl1pPr>
          </a:lstStyle>
          <a:p>
            <a:pPr>
              <a:defRPr>
                <a:solidFill>
                  <a:srgbClr val="090909"/>
                </a:solidFill>
              </a:defRPr>
            </a:pPr>
            <a:r>
              <a:rPr>
                <a:solidFill>
                  <a:srgbClr val="000000"/>
                </a:solidFill>
              </a:rPr>
              <a:t>c. Future plans</a:t>
            </a:r>
          </a:p>
        </p:txBody>
      </p:sp>
      <p:sp>
        <p:nvSpPr>
          <p:cNvPr id="353" name="Shape 353"/>
          <p:cNvSpPr/>
          <p:nvPr/>
        </p:nvSpPr>
        <p:spPr>
          <a:xfrm>
            <a:off x="3159994" y="6328550"/>
            <a:ext cx="4842273" cy="673101"/>
          </a:xfrm>
          <a:prstGeom prst="rect">
            <a:avLst/>
          </a:prstGeom>
          <a:ln w="63500">
            <a:solidFill>
              <a:srgbClr val="F5334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500" b="1">
                <a:solidFill>
                  <a:srgbClr val="000000"/>
                </a:solidFill>
                <a:latin typeface="Georgia"/>
                <a:ea typeface="Georgia"/>
                <a:cs typeface="Georgia"/>
                <a:sym typeface="Georgia"/>
              </a:defRPr>
            </a:lvl1pPr>
          </a:lstStyle>
          <a:p>
            <a:pPr>
              <a:defRPr>
                <a:solidFill>
                  <a:srgbClr val="090909"/>
                </a:solidFill>
              </a:defRPr>
            </a:pPr>
            <a:r>
              <a:rPr>
                <a:solidFill>
                  <a:srgbClr val="000000"/>
                </a:solidFill>
              </a:rPr>
              <a:t>EXPENDITURES</a:t>
            </a:r>
          </a:p>
        </p:txBody>
      </p:sp>
      <p:pic>
        <p:nvPicPr>
          <p:cNvPr id="354" name="2017-Future Plan-FAMBUDG.png"/>
          <p:cNvPicPr>
            <a:picLocks noChangeAspect="1"/>
          </p:cNvPicPr>
          <p:nvPr/>
        </p:nvPicPr>
        <p:blipFill>
          <a:blip r:embed="rId3">
            <a:extLst/>
          </a:blip>
          <a:stretch>
            <a:fillRect/>
          </a:stretch>
        </p:blipFill>
        <p:spPr>
          <a:xfrm>
            <a:off x="0" y="-227222"/>
            <a:ext cx="13004800" cy="3604044"/>
          </a:xfrm>
          <a:prstGeom prst="rect">
            <a:avLst/>
          </a:prstGeom>
          <a:ln w="12700">
            <a:miter lim="400000"/>
          </a:ln>
        </p:spPr>
      </p:pic>
      <p:sp>
        <p:nvSpPr>
          <p:cNvPr id="355" name="Shape 355"/>
          <p:cNvSpPr/>
          <p:nvPr/>
        </p:nvSpPr>
        <p:spPr>
          <a:xfrm flipH="1" flipV="1">
            <a:off x="1143000" y="1007498"/>
            <a:ext cx="2586074" cy="7728639"/>
          </a:xfrm>
          <a:prstGeom prst="line">
            <a:avLst/>
          </a:prstGeom>
          <a:ln w="63500">
            <a:solidFill>
              <a:srgbClr val="F5261F"/>
            </a:solidFill>
            <a:miter lim="400000"/>
            <a:tailEnd type="triangle"/>
          </a:ln>
        </p:spPr>
        <p:txBody>
          <a:bodyPr lIns="50800" tIns="50800" rIns="50800" bIns="50800" anchor="ctr"/>
          <a:lstStyle/>
          <a:p>
            <a:pPr>
              <a:defRPr sz="3200"/>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350">
                                            <p:bg/>
                                          </p:spTgt>
                                        </p:tgtEl>
                                        <p:attrNameLst>
                                          <p:attrName>style.visibility</p:attrName>
                                        </p:attrNameLst>
                                      </p:cBhvr>
                                      <p:to>
                                        <p:strVal val="visible"/>
                                      </p:to>
                                    </p:set>
                                  </p:childTnLst>
                                </p:cTn>
                              </p:par>
                              <p:par>
                                <p:cTn id="13" presetID="1" presetClass="entr" presetSubtype="0" fill="hold" grpId="2" nodeType="withEffect">
                                  <p:stCondLst>
                                    <p:cond delay="0"/>
                                  </p:stCondLst>
                                  <p:iterate>
                                    <p:tmAbs val="0"/>
                                  </p:iterate>
                                  <p:childTnLst>
                                    <p:set>
                                      <p:cBhvr>
                                        <p:cTn id="14" fill="hold"/>
                                        <p:tgtEl>
                                          <p:spTgt spid="350">
                                            <p:txEl>
                                              <p:pRg st="0" end="0"/>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3" nodeType="afterEffect">
                                  <p:stCondLst>
                                    <p:cond delay="0"/>
                                  </p:stCondLst>
                                  <p:iterate>
                                    <p:tmAbs val="0"/>
                                  </p:iterate>
                                  <p:childTnLst>
                                    <p:set>
                                      <p:cBhvr>
                                        <p:cTn id="17" fill="hold"/>
                                        <p:tgtEl>
                                          <p:spTgt spid="349"/>
                                        </p:tgtEl>
                                        <p:attrNameLst>
                                          <p:attrName>style.visibility</p:attrName>
                                        </p:attrNameLst>
                                      </p:cBhvr>
                                      <p:to>
                                        <p:strVal val="visible"/>
                                      </p:to>
                                    </p:set>
                                    <p:animEffect transition="in" filter="wipe(down)">
                                      <p:cBhvr>
                                        <p:cTn id="18" dur="1000"/>
                                        <p:tgtEl>
                                          <p:spTgt spid="34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iterate>
                                    <p:tmAbs val="0"/>
                                  </p:iterate>
                                  <p:childTnLst>
                                    <p:set>
                                      <p:cBhvr>
                                        <p:cTn id="22" fill="hold"/>
                                        <p:tgtEl>
                                          <p:spTgt spid="351">
                                            <p:bg/>
                                          </p:spTgt>
                                        </p:tgtEl>
                                        <p:attrNameLst>
                                          <p:attrName>style.visibility</p:attrName>
                                        </p:attrNameLst>
                                      </p:cBhvr>
                                      <p:to>
                                        <p:strVal val="visible"/>
                                      </p:to>
                                    </p:set>
                                  </p:childTnLst>
                                </p:cTn>
                              </p:par>
                              <p:par>
                                <p:cTn id="23" presetID="1" presetClass="entr" presetSubtype="0" fill="hold" grpId="4" nodeType="withEffect">
                                  <p:stCondLst>
                                    <p:cond delay="0"/>
                                  </p:stCondLst>
                                  <p:iterate>
                                    <p:tmAbs val="0"/>
                                  </p:iterate>
                                  <p:childTnLst>
                                    <p:set>
                                      <p:cBhvr>
                                        <p:cTn id="24" fill="hold"/>
                                        <p:tgtEl>
                                          <p:spTgt spid="351">
                                            <p:txEl>
                                              <p:pRg st="0" end="0"/>
                                            </p:txEl>
                                          </p:spTgt>
                                        </p:tgtEl>
                                        <p:attrNameLst>
                                          <p:attrName>style.visibility</p:attrName>
                                        </p:attrNameLst>
                                      </p:cBhvr>
                                      <p:to>
                                        <p:strVal val="visible"/>
                                      </p:to>
                                    </p:set>
                                  </p:childTnLst>
                                </p:cTn>
                              </p:par>
                            </p:childTnLst>
                          </p:cTn>
                        </p:par>
                        <p:par>
                          <p:cTn id="25" fill="hold">
                            <p:stCondLst>
                              <p:cond delay="0"/>
                            </p:stCondLst>
                            <p:childTnLst>
                              <p:par>
                                <p:cTn id="26" presetID="22" presetClass="entr" presetSubtype="4" fill="hold" grpId="5" nodeType="afterEffect">
                                  <p:stCondLst>
                                    <p:cond delay="0"/>
                                  </p:stCondLst>
                                  <p:iterate>
                                    <p:tmAbs val="0"/>
                                  </p:iterate>
                                  <p:childTnLst>
                                    <p:set>
                                      <p:cBhvr>
                                        <p:cTn id="27" fill="hold"/>
                                        <p:tgtEl>
                                          <p:spTgt spid="348"/>
                                        </p:tgtEl>
                                        <p:attrNameLst>
                                          <p:attrName>style.visibility</p:attrName>
                                        </p:attrNameLst>
                                      </p:cBhvr>
                                      <p:to>
                                        <p:strVal val="visible"/>
                                      </p:to>
                                    </p:set>
                                    <p:animEffect transition="in" filter="wipe(down)">
                                      <p:cBhvr>
                                        <p:cTn id="28" dur="2000"/>
                                        <p:tgtEl>
                                          <p:spTgt spid="34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6" nodeType="clickEffect">
                                  <p:stCondLst>
                                    <p:cond delay="0"/>
                                  </p:stCondLst>
                                  <p:iterate>
                                    <p:tmAbs val="0"/>
                                  </p:iterate>
                                  <p:childTnLst>
                                    <p:set>
                                      <p:cBhvr>
                                        <p:cTn id="32" fill="hold"/>
                                        <p:tgtEl>
                                          <p:spTgt spid="352">
                                            <p:bg/>
                                          </p:spTgt>
                                        </p:tgtEl>
                                        <p:attrNameLst>
                                          <p:attrName>style.visibility</p:attrName>
                                        </p:attrNameLst>
                                      </p:cBhvr>
                                      <p:to>
                                        <p:strVal val="visible"/>
                                      </p:to>
                                    </p:set>
                                  </p:childTnLst>
                                </p:cTn>
                              </p:par>
                              <p:par>
                                <p:cTn id="33" presetID="1" presetClass="entr" presetSubtype="0" fill="hold" grpId="6" nodeType="withEffect">
                                  <p:stCondLst>
                                    <p:cond delay="0"/>
                                  </p:stCondLst>
                                  <p:iterate>
                                    <p:tmAbs val="0"/>
                                  </p:iterate>
                                  <p:childTnLst>
                                    <p:set>
                                      <p:cBhvr>
                                        <p:cTn id="34" fill="hold"/>
                                        <p:tgtEl>
                                          <p:spTgt spid="352">
                                            <p:txEl>
                                              <p:pRg st="0" end="0"/>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7" nodeType="afterEffect">
                                  <p:stCondLst>
                                    <p:cond delay="0"/>
                                  </p:stCondLst>
                                  <p:iterate>
                                    <p:tmAbs val="0"/>
                                  </p:iterate>
                                  <p:childTnLst>
                                    <p:set>
                                      <p:cBhvr>
                                        <p:cTn id="37" fill="hold"/>
                                        <p:tgtEl>
                                          <p:spTgt spid="354"/>
                                        </p:tgtEl>
                                        <p:attrNameLst>
                                          <p:attrName>style.visibility</p:attrName>
                                        </p:attrNameLst>
                                      </p:cBhvr>
                                      <p:to>
                                        <p:strVal val="visible"/>
                                      </p:to>
                                    </p:set>
                                  </p:childTnLst>
                                </p:cTn>
                              </p:par>
                            </p:childTnLst>
                          </p:cTn>
                        </p:par>
                        <p:par>
                          <p:cTn id="38" fill="hold">
                            <p:stCondLst>
                              <p:cond delay="0"/>
                            </p:stCondLst>
                            <p:childTnLst>
                              <p:par>
                                <p:cTn id="39" presetID="22" presetClass="entr" presetSubtype="4" fill="hold" grpId="8" nodeType="afterEffect">
                                  <p:stCondLst>
                                    <p:cond delay="0"/>
                                  </p:stCondLst>
                                  <p:iterate>
                                    <p:tmAbs val="0"/>
                                  </p:iterate>
                                  <p:childTnLst>
                                    <p:set>
                                      <p:cBhvr>
                                        <p:cTn id="40" fill="hold"/>
                                        <p:tgtEl>
                                          <p:spTgt spid="355"/>
                                        </p:tgtEl>
                                        <p:attrNameLst>
                                          <p:attrName>style.visibility</p:attrName>
                                        </p:attrNameLst>
                                      </p:cBhvr>
                                      <p:to>
                                        <p:strVal val="visible"/>
                                      </p:to>
                                    </p:set>
                                    <p:animEffect transition="in" filter="wipe(down)">
                                      <p:cBhvr>
                                        <p:cTn id="41" dur="2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5" animBg="1" advAuto="0"/>
      <p:bldP spid="349" grpId="3" animBg="1" advAuto="0"/>
      <p:bldP spid="350" grpId="2" build="p" bldLvl="5" animBg="1" advAuto="0"/>
      <p:bldP spid="351" grpId="4" build="p" bldLvl="5" animBg="1" advAuto="0"/>
      <p:bldP spid="352" grpId="6" build="p" bldLvl="5" animBg="1" advAuto="0"/>
      <p:bldP spid="353" grpId="1" build="p" bldLvl="5" animBg="1" advAuto="0"/>
      <p:bldP spid="354" grpId="7" animBg="1" advAuto="0"/>
      <p:bldP spid="355" grpId="8"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body" idx="13"/>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358" name="Shape 358"/>
          <p:cNvSpPr>
            <a:spLocks noGrp="1"/>
          </p:cNvSpPr>
          <p:nvPr>
            <p:ph type="title"/>
          </p:nvPr>
        </p:nvSpPr>
        <p:spPr>
          <a:prstGeom prst="rect">
            <a:avLst/>
          </a:prstGeom>
        </p:spPr>
        <p:txBody>
          <a:bodyPr/>
          <a:lstStyle/>
          <a:p>
            <a:pPr defTabSz="543305">
              <a:spcBef>
                <a:spcPts val="2100"/>
              </a:spcBef>
              <a:defRPr sz="4836"/>
            </a:pPr>
            <a:endParaRPr/>
          </a:p>
        </p:txBody>
      </p:sp>
      <p:pic>
        <p:nvPicPr>
          <p:cNvPr id="359" name="2017FAMBUDG-CATEGORIES.png"/>
          <p:cNvPicPr>
            <a:picLocks noChangeAspect="1"/>
          </p:cNvPicPr>
          <p:nvPr/>
        </p:nvPicPr>
        <p:blipFill>
          <a:blip r:embed="rId2">
            <a:extLst/>
          </a:blip>
          <a:stretch>
            <a:fillRect/>
          </a:stretch>
        </p:blipFill>
        <p:spPr>
          <a:xfrm>
            <a:off x="-1" y="2480601"/>
            <a:ext cx="13004801" cy="3404691"/>
          </a:xfrm>
          <a:prstGeom prst="rect">
            <a:avLst/>
          </a:prstGeom>
          <a:ln w="12700">
            <a:miter lim="400000"/>
          </a:ln>
        </p:spPr>
      </p:pic>
      <p:sp>
        <p:nvSpPr>
          <p:cNvPr id="360" name="Shape 360"/>
          <p:cNvSpPr/>
          <p:nvPr/>
        </p:nvSpPr>
        <p:spPr>
          <a:xfrm>
            <a:off x="4277593" y="6795902"/>
            <a:ext cx="4842273" cy="673101"/>
          </a:xfrm>
          <a:prstGeom prst="rect">
            <a:avLst/>
          </a:prstGeom>
          <a:ln w="63500">
            <a:solidFill>
              <a:srgbClr val="F5334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500" b="1">
                <a:solidFill>
                  <a:srgbClr val="000000"/>
                </a:solidFill>
                <a:latin typeface="Georgia"/>
                <a:ea typeface="Georgia"/>
                <a:cs typeface="Georgia"/>
                <a:sym typeface="Georgia"/>
              </a:defRPr>
            </a:lvl1pPr>
          </a:lstStyle>
          <a:p>
            <a:r>
              <a:t>BASIC NECESSITY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1" build="p" bldLvl="5"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body" sz="quarter" idx="1"/>
          </p:nvPr>
        </p:nvSpPr>
        <p:spPr>
          <a:xfrm>
            <a:off x="2317750" y="3377927"/>
            <a:ext cx="8369300" cy="2997746"/>
          </a:xfrm>
          <a:prstGeom prst="rect">
            <a:avLst/>
          </a:prstGeom>
          <a:ln w="9525">
            <a:round/>
          </a:ln>
        </p:spPr>
        <p:txBody>
          <a:bodyPr/>
          <a:lstStyle/>
          <a:p>
            <a:pPr marL="0" indent="0" algn="ctr">
              <a:spcBef>
                <a:spcPts val="0"/>
              </a:spcBef>
              <a:buClrTx/>
              <a:buSzTx/>
              <a:buFontTx/>
              <a:buNone/>
              <a:defRPr sz="7800">
                <a:solidFill>
                  <a:srgbClr val="070707"/>
                </a:solidFill>
                <a:latin typeface="DIN Alternate"/>
                <a:ea typeface="DIN Alternate"/>
                <a:cs typeface="DIN Alternate"/>
                <a:sym typeface="DIN Alternate"/>
              </a:defRPr>
            </a:pPr>
            <a:r>
              <a:t>Making</a:t>
            </a:r>
          </a:p>
          <a:p>
            <a:pPr marL="0" indent="0" algn="ctr">
              <a:spcBef>
                <a:spcPts val="0"/>
              </a:spcBef>
              <a:buClrTx/>
              <a:buSzTx/>
              <a:buFontTx/>
              <a:buNone/>
              <a:defRPr sz="7800">
                <a:solidFill>
                  <a:srgbClr val="070707"/>
                </a:solidFill>
                <a:latin typeface="DIN Alternate"/>
                <a:ea typeface="DIN Alternate"/>
                <a:cs typeface="DIN Alternate"/>
                <a:sym typeface="DIN Alternate"/>
              </a:defRPr>
            </a:pPr>
            <a:r>
              <a:t>Categories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1"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6" name="Group 366"/>
          <p:cNvGrpSpPr/>
          <p:nvPr/>
        </p:nvGrpSpPr>
        <p:grpSpPr>
          <a:xfrm>
            <a:off x="-231097" y="72067"/>
            <a:ext cx="2910064" cy="2910064"/>
            <a:chOff x="0" y="0"/>
            <a:chExt cx="2910062" cy="2910062"/>
          </a:xfrm>
        </p:grpSpPr>
        <p:pic>
          <p:nvPicPr>
            <p:cNvPr id="364" name="pasted-image.tiff"/>
            <p:cNvPicPr>
              <a:picLocks noChangeAspect="1"/>
            </p:cNvPicPr>
            <p:nvPr/>
          </p:nvPicPr>
          <p:blipFill>
            <a:blip r:embed="rId2">
              <a:extLst/>
            </a:blip>
            <a:stretch>
              <a:fillRect/>
            </a:stretch>
          </p:blipFill>
          <p:spPr>
            <a:xfrm>
              <a:off x="0" y="0"/>
              <a:ext cx="2910063" cy="2910063"/>
            </a:xfrm>
            <a:prstGeom prst="rect">
              <a:avLst/>
            </a:prstGeom>
            <a:ln w="12700" cap="flat">
              <a:noFill/>
              <a:miter lim="400000"/>
            </a:ln>
            <a:effectLst/>
          </p:spPr>
        </p:pic>
        <p:sp>
          <p:nvSpPr>
            <p:cNvPr id="365" name="Shape 365"/>
            <p:cNvSpPr/>
            <p:nvPr/>
          </p:nvSpPr>
          <p:spPr>
            <a:xfrm>
              <a:off x="693783" y="628499"/>
              <a:ext cx="1522498" cy="1653065"/>
            </a:xfrm>
            <a:prstGeom prst="rect">
              <a:avLst/>
            </a:prstGeom>
            <a:noFill/>
            <a:ln w="381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000" u="sng">
                  <a:solidFill>
                    <a:srgbClr val="010101"/>
                  </a:solidFill>
                  <a:latin typeface="DIN Alternate"/>
                  <a:ea typeface="DIN Alternate"/>
                  <a:cs typeface="DIN Alternate"/>
                  <a:sym typeface="DIN Alternate"/>
                </a:defRPr>
              </a:pPr>
              <a:r>
                <a:t>THE LORD’S</a:t>
              </a:r>
            </a:p>
            <a:p>
              <a:pPr>
                <a:defRPr sz="2000">
                  <a:solidFill>
                    <a:srgbClr val="010101"/>
                  </a:solidFill>
                  <a:latin typeface="DIN Alternate"/>
                  <a:ea typeface="DIN Alternate"/>
                  <a:cs typeface="DIN Alternate"/>
                  <a:sym typeface="DIN Alternate"/>
                </a:defRPr>
              </a:pPr>
              <a:r>
                <a:t>Tithe</a:t>
              </a:r>
            </a:p>
            <a:p>
              <a:pPr>
                <a:defRPr sz="2000">
                  <a:solidFill>
                    <a:srgbClr val="010101"/>
                  </a:solidFill>
                  <a:latin typeface="DIN Alternate"/>
                  <a:ea typeface="DIN Alternate"/>
                  <a:cs typeface="DIN Alternate"/>
                  <a:sym typeface="DIN Alternate"/>
                </a:defRPr>
              </a:pPr>
              <a:r>
                <a:t>Offerings</a:t>
              </a:r>
            </a:p>
          </p:txBody>
        </p:sp>
      </p:grpSp>
      <p:grpSp>
        <p:nvGrpSpPr>
          <p:cNvPr id="369" name="Group 369"/>
          <p:cNvGrpSpPr/>
          <p:nvPr/>
        </p:nvGrpSpPr>
        <p:grpSpPr>
          <a:xfrm>
            <a:off x="-186427" y="3227680"/>
            <a:ext cx="2820724" cy="2820724"/>
            <a:chOff x="0" y="0"/>
            <a:chExt cx="2820723" cy="2820723"/>
          </a:xfrm>
        </p:grpSpPr>
        <p:pic>
          <p:nvPicPr>
            <p:cNvPr id="367"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368" name="Shape 368"/>
            <p:cNvSpPr/>
            <p:nvPr/>
          </p:nvSpPr>
          <p:spPr>
            <a:xfrm>
              <a:off x="689563" y="588981"/>
              <a:ext cx="1441597" cy="1091648"/>
            </a:xfrm>
            <a:prstGeom prst="rect">
              <a:avLst/>
            </a:prstGeom>
            <a:noFill/>
            <a:ln w="381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100" u="sng">
                  <a:solidFill>
                    <a:srgbClr val="050415"/>
                  </a:solidFill>
                  <a:latin typeface="DIN Alternate"/>
                  <a:ea typeface="DIN Alternate"/>
                  <a:cs typeface="DIN Alternate"/>
                  <a:sym typeface="DIN Alternate"/>
                </a:defRPr>
              </a:pPr>
              <a:r>
                <a:t>SHELTER</a:t>
              </a:r>
            </a:p>
            <a:p>
              <a:pPr>
                <a:defRPr sz="1100">
                  <a:solidFill>
                    <a:srgbClr val="050415"/>
                  </a:solidFill>
                  <a:latin typeface="DIN Alternate"/>
                  <a:ea typeface="DIN Alternate"/>
                  <a:cs typeface="DIN Alternate"/>
                  <a:sym typeface="DIN Alternate"/>
                </a:defRPr>
              </a:pPr>
              <a:r>
                <a:t>Mortgage</a:t>
              </a:r>
            </a:p>
            <a:p>
              <a:pPr>
                <a:defRPr sz="1100">
                  <a:solidFill>
                    <a:srgbClr val="050415"/>
                  </a:solidFill>
                  <a:latin typeface="DIN Alternate"/>
                  <a:ea typeface="DIN Alternate"/>
                  <a:cs typeface="DIN Alternate"/>
                  <a:sym typeface="DIN Alternate"/>
                </a:defRPr>
              </a:pPr>
              <a:r>
                <a:t>Rent</a:t>
              </a:r>
            </a:p>
            <a:p>
              <a:pPr>
                <a:defRPr sz="1100">
                  <a:solidFill>
                    <a:srgbClr val="050415"/>
                  </a:solidFill>
                  <a:latin typeface="DIN Alternate"/>
                  <a:ea typeface="DIN Alternate"/>
                  <a:cs typeface="DIN Alternate"/>
                  <a:sym typeface="DIN Alternate"/>
                </a:defRPr>
              </a:pPr>
              <a:r>
                <a:t>Property Tax</a:t>
              </a:r>
            </a:p>
            <a:p>
              <a:pPr>
                <a:defRPr sz="1100">
                  <a:solidFill>
                    <a:srgbClr val="050415"/>
                  </a:solidFill>
                  <a:latin typeface="DIN Alternate"/>
                  <a:ea typeface="DIN Alternate"/>
                  <a:cs typeface="DIN Alternate"/>
                  <a:sym typeface="DIN Alternate"/>
                </a:defRPr>
              </a:pPr>
              <a:r>
                <a:t>Home Repairs</a:t>
              </a:r>
            </a:p>
            <a:p>
              <a:pPr>
                <a:defRPr sz="1100">
                  <a:solidFill>
                    <a:srgbClr val="050415"/>
                  </a:solidFill>
                  <a:latin typeface="DIN Alternate"/>
                  <a:ea typeface="DIN Alternate"/>
                  <a:cs typeface="DIN Alternate"/>
                  <a:sym typeface="DIN Alternate"/>
                </a:defRPr>
              </a:pPr>
              <a:endParaRPr/>
            </a:p>
            <a:p>
              <a:pPr>
                <a:defRPr sz="1100">
                  <a:solidFill>
                    <a:srgbClr val="050415"/>
                  </a:solidFill>
                  <a:latin typeface="DIN Alternate"/>
                  <a:ea typeface="DIN Alternate"/>
                  <a:cs typeface="DIN Alternate"/>
                  <a:sym typeface="DIN Alternate"/>
                </a:defRPr>
              </a:pPr>
              <a:endParaRPr/>
            </a:p>
          </p:txBody>
        </p:sp>
      </p:grpSp>
      <p:grpSp>
        <p:nvGrpSpPr>
          <p:cNvPr id="372" name="Group 372"/>
          <p:cNvGrpSpPr/>
          <p:nvPr/>
        </p:nvGrpSpPr>
        <p:grpSpPr>
          <a:xfrm>
            <a:off x="2482588" y="161407"/>
            <a:ext cx="2820724" cy="2820724"/>
            <a:chOff x="0" y="0"/>
            <a:chExt cx="2820723" cy="2820723"/>
          </a:xfrm>
        </p:grpSpPr>
        <p:pic>
          <p:nvPicPr>
            <p:cNvPr id="370"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371" name="Shape 371"/>
            <p:cNvSpPr/>
            <p:nvPr/>
          </p:nvSpPr>
          <p:spPr>
            <a:xfrm>
              <a:off x="626936" y="344000"/>
              <a:ext cx="1566851" cy="2311401"/>
            </a:xfrm>
            <a:prstGeom prst="rect">
              <a:avLst/>
            </a:prstGeom>
            <a:noFill/>
            <a:ln w="381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700" u="sng">
                  <a:solidFill>
                    <a:srgbClr val="000000"/>
                  </a:solidFill>
                  <a:latin typeface="DIN Alternate"/>
                  <a:ea typeface="DIN Alternate"/>
                  <a:cs typeface="DIN Alternate"/>
                  <a:sym typeface="DIN Alternate"/>
                </a:defRPr>
              </a:pPr>
              <a:r>
                <a:t>GROCERIES</a:t>
              </a:r>
            </a:p>
            <a:p>
              <a:pPr>
                <a:defRPr sz="700">
                  <a:solidFill>
                    <a:srgbClr val="000000"/>
                  </a:solidFill>
                  <a:latin typeface="DIN Alternate"/>
                  <a:ea typeface="DIN Alternate"/>
                  <a:cs typeface="DIN Alternate"/>
                  <a:sym typeface="DIN Alternate"/>
                </a:defRPr>
              </a:pPr>
              <a:r>
                <a:t>Rice, Potatoes</a:t>
              </a:r>
            </a:p>
            <a:p>
              <a:pPr>
                <a:defRPr sz="700">
                  <a:solidFill>
                    <a:srgbClr val="000000"/>
                  </a:solidFill>
                  <a:latin typeface="DIN Alternate"/>
                  <a:ea typeface="DIN Alternate"/>
                  <a:cs typeface="DIN Alternate"/>
                  <a:sym typeface="DIN Alternate"/>
                </a:defRPr>
              </a:pPr>
              <a:r>
                <a:t>Breads</a:t>
              </a:r>
            </a:p>
            <a:p>
              <a:pPr>
                <a:defRPr sz="700">
                  <a:solidFill>
                    <a:srgbClr val="000000"/>
                  </a:solidFill>
                  <a:latin typeface="DIN Alternate"/>
                  <a:ea typeface="DIN Alternate"/>
                  <a:cs typeface="DIN Alternate"/>
                  <a:sym typeface="DIN Alternate"/>
                </a:defRPr>
              </a:pPr>
              <a:r>
                <a:t>Margarine</a:t>
              </a:r>
            </a:p>
            <a:p>
              <a:pPr>
                <a:defRPr sz="700">
                  <a:solidFill>
                    <a:srgbClr val="000000"/>
                  </a:solidFill>
                  <a:latin typeface="DIN Alternate"/>
                  <a:ea typeface="DIN Alternate"/>
                  <a:cs typeface="DIN Alternate"/>
                  <a:sym typeface="DIN Alternate"/>
                </a:defRPr>
              </a:pPr>
              <a:r>
                <a:t>Nutella</a:t>
              </a:r>
            </a:p>
            <a:p>
              <a:pPr>
                <a:defRPr sz="700">
                  <a:solidFill>
                    <a:srgbClr val="000000"/>
                  </a:solidFill>
                  <a:latin typeface="DIN Alternate"/>
                  <a:ea typeface="DIN Alternate"/>
                  <a:cs typeface="DIN Alternate"/>
                  <a:sym typeface="DIN Alternate"/>
                </a:defRPr>
              </a:pPr>
              <a:r>
                <a:t>Peanut Butter</a:t>
              </a:r>
            </a:p>
            <a:p>
              <a:pPr>
                <a:defRPr sz="700">
                  <a:solidFill>
                    <a:srgbClr val="000000"/>
                  </a:solidFill>
                  <a:latin typeface="DIN Alternate"/>
                  <a:ea typeface="DIN Alternate"/>
                  <a:cs typeface="DIN Alternate"/>
                  <a:sym typeface="DIN Alternate"/>
                </a:defRPr>
              </a:pPr>
              <a:r>
                <a:t>Mayonnaise</a:t>
              </a:r>
            </a:p>
            <a:p>
              <a:pPr>
                <a:defRPr sz="700">
                  <a:solidFill>
                    <a:srgbClr val="000000"/>
                  </a:solidFill>
                  <a:latin typeface="DIN Alternate"/>
                  <a:ea typeface="DIN Alternate"/>
                  <a:cs typeface="DIN Alternate"/>
                  <a:sym typeface="DIN Alternate"/>
                </a:defRPr>
              </a:pPr>
              <a:r>
                <a:t>Cereals</a:t>
              </a:r>
            </a:p>
            <a:p>
              <a:pPr>
                <a:defRPr sz="700">
                  <a:solidFill>
                    <a:srgbClr val="000000"/>
                  </a:solidFill>
                  <a:latin typeface="DIN Alternate"/>
                  <a:ea typeface="DIN Alternate"/>
                  <a:cs typeface="DIN Alternate"/>
                  <a:sym typeface="DIN Alternate"/>
                </a:defRPr>
              </a:pPr>
              <a:r>
                <a:t>Waffles</a:t>
              </a:r>
            </a:p>
            <a:p>
              <a:pPr>
                <a:defRPr sz="700">
                  <a:solidFill>
                    <a:srgbClr val="000000"/>
                  </a:solidFill>
                  <a:latin typeface="DIN Alternate"/>
                  <a:ea typeface="DIN Alternate"/>
                  <a:cs typeface="DIN Alternate"/>
                  <a:sym typeface="DIN Alternate"/>
                </a:defRPr>
              </a:pPr>
              <a:r>
                <a:t>Soy Milk</a:t>
              </a:r>
            </a:p>
            <a:p>
              <a:pPr>
                <a:defRPr sz="700">
                  <a:solidFill>
                    <a:srgbClr val="000000"/>
                  </a:solidFill>
                  <a:latin typeface="DIN Alternate"/>
                  <a:ea typeface="DIN Alternate"/>
                  <a:cs typeface="DIN Alternate"/>
                  <a:sym typeface="DIN Alternate"/>
                </a:defRPr>
              </a:pPr>
              <a:r>
                <a:t>Apple Juice</a:t>
              </a:r>
            </a:p>
            <a:p>
              <a:pPr>
                <a:defRPr sz="700">
                  <a:solidFill>
                    <a:srgbClr val="000000"/>
                  </a:solidFill>
                  <a:latin typeface="DIN Alternate"/>
                  <a:ea typeface="DIN Alternate"/>
                  <a:cs typeface="DIN Alternate"/>
                  <a:sym typeface="DIN Alternate"/>
                </a:defRPr>
              </a:pPr>
              <a:r>
                <a:t>Water</a:t>
              </a:r>
            </a:p>
            <a:p>
              <a:pPr>
                <a:defRPr sz="700">
                  <a:solidFill>
                    <a:srgbClr val="000000"/>
                  </a:solidFill>
                  <a:latin typeface="DIN Alternate"/>
                  <a:ea typeface="DIN Alternate"/>
                  <a:cs typeface="DIN Alternate"/>
                  <a:sym typeface="DIN Alternate"/>
                </a:defRPr>
              </a:pPr>
              <a:r>
                <a:t>Carrots/Vegetables</a:t>
              </a:r>
            </a:p>
            <a:p>
              <a:pPr>
                <a:defRPr sz="700">
                  <a:solidFill>
                    <a:srgbClr val="000000"/>
                  </a:solidFill>
                  <a:latin typeface="DIN Alternate"/>
                  <a:ea typeface="DIN Alternate"/>
                  <a:cs typeface="DIN Alternate"/>
                  <a:sym typeface="DIN Alternate"/>
                </a:defRPr>
              </a:pPr>
              <a:r>
                <a:t>Oranges/Pears/Bananas</a:t>
              </a:r>
            </a:p>
            <a:p>
              <a:pPr>
                <a:defRPr sz="700">
                  <a:solidFill>
                    <a:srgbClr val="000000"/>
                  </a:solidFill>
                  <a:latin typeface="DIN Alternate"/>
                  <a:ea typeface="DIN Alternate"/>
                  <a:cs typeface="DIN Alternate"/>
                  <a:sym typeface="DIN Alternate"/>
                </a:defRPr>
              </a:pPr>
              <a:r>
                <a:t>Persimons/Mangoes/Grapes</a:t>
              </a:r>
            </a:p>
            <a:p>
              <a:pPr>
                <a:defRPr sz="700">
                  <a:solidFill>
                    <a:srgbClr val="000000"/>
                  </a:solidFill>
                  <a:latin typeface="DIN Alternate"/>
                  <a:ea typeface="DIN Alternate"/>
                  <a:cs typeface="DIN Alternate"/>
                  <a:sym typeface="DIN Alternate"/>
                </a:defRPr>
              </a:pPr>
              <a:r>
                <a:t>Oil</a:t>
              </a:r>
            </a:p>
            <a:p>
              <a:pPr>
                <a:defRPr sz="700">
                  <a:solidFill>
                    <a:srgbClr val="000000"/>
                  </a:solidFill>
                  <a:latin typeface="DIN Alternate"/>
                  <a:ea typeface="DIN Alternate"/>
                  <a:cs typeface="DIN Alternate"/>
                  <a:sym typeface="DIN Alternate"/>
                </a:defRPr>
              </a:pPr>
              <a:r>
                <a:t>Salt</a:t>
              </a:r>
            </a:p>
            <a:p>
              <a:pPr>
                <a:defRPr sz="700">
                  <a:solidFill>
                    <a:srgbClr val="000000"/>
                  </a:solidFill>
                  <a:latin typeface="DIN Alternate"/>
                  <a:ea typeface="DIN Alternate"/>
                  <a:cs typeface="DIN Alternate"/>
                  <a:sym typeface="DIN Alternate"/>
                </a:defRPr>
              </a:pPr>
              <a:r>
                <a:t>Eggs</a:t>
              </a:r>
            </a:p>
            <a:p>
              <a:pPr>
                <a:defRPr sz="700">
                  <a:solidFill>
                    <a:srgbClr val="000000"/>
                  </a:solidFill>
                  <a:latin typeface="DIN Alternate"/>
                  <a:ea typeface="DIN Alternate"/>
                  <a:cs typeface="DIN Alternate"/>
                  <a:sym typeface="DIN Alternate"/>
                </a:defRPr>
              </a:pPr>
              <a:r>
                <a:t>Mushroom</a:t>
              </a:r>
            </a:p>
          </p:txBody>
        </p:sp>
      </p:grpSp>
      <p:grpSp>
        <p:nvGrpSpPr>
          <p:cNvPr id="375" name="Group 375"/>
          <p:cNvGrpSpPr/>
          <p:nvPr/>
        </p:nvGrpSpPr>
        <p:grpSpPr>
          <a:xfrm>
            <a:off x="2331369" y="3160675"/>
            <a:ext cx="2820724" cy="2820724"/>
            <a:chOff x="0" y="0"/>
            <a:chExt cx="2820723" cy="2820723"/>
          </a:xfrm>
        </p:grpSpPr>
        <p:pic>
          <p:nvPicPr>
            <p:cNvPr id="373"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374" name="Shape 374"/>
            <p:cNvSpPr/>
            <p:nvPr/>
          </p:nvSpPr>
          <p:spPr>
            <a:xfrm>
              <a:off x="626936" y="729662"/>
              <a:ext cx="1566851" cy="749301"/>
            </a:xfrm>
            <a:prstGeom prst="rect">
              <a:avLst/>
            </a:prstGeom>
            <a:noFill/>
            <a:ln w="38100" cap="flat">
              <a:solidFill>
                <a:srgbClr val="0F0F0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1100" u="sng">
                  <a:solidFill>
                    <a:srgbClr val="040404"/>
                  </a:solidFill>
                  <a:latin typeface="DIN Alternate"/>
                  <a:ea typeface="DIN Alternate"/>
                  <a:cs typeface="DIN Alternate"/>
                  <a:sym typeface="DIN Alternate"/>
                </a:defRPr>
              </a:pPr>
              <a:r>
                <a:t>APPAREL</a:t>
              </a:r>
            </a:p>
            <a:p>
              <a:pPr>
                <a:defRPr sz="1100">
                  <a:solidFill>
                    <a:srgbClr val="040404"/>
                  </a:solidFill>
                  <a:latin typeface="DIN Alternate"/>
                  <a:ea typeface="DIN Alternate"/>
                  <a:cs typeface="DIN Alternate"/>
                  <a:sym typeface="DIN Alternate"/>
                </a:defRPr>
              </a:pPr>
              <a:r>
                <a:t>Clothing</a:t>
              </a:r>
            </a:p>
            <a:p>
              <a:pPr>
                <a:defRPr sz="1100">
                  <a:solidFill>
                    <a:srgbClr val="040404"/>
                  </a:solidFill>
                  <a:latin typeface="DIN Alternate"/>
                  <a:ea typeface="DIN Alternate"/>
                  <a:cs typeface="DIN Alternate"/>
                  <a:sym typeface="DIN Alternate"/>
                </a:defRPr>
              </a:pPr>
              <a:r>
                <a:t>Warm Clothing, Gloves, etc.</a:t>
              </a:r>
            </a:p>
          </p:txBody>
        </p:sp>
      </p:grpSp>
      <p:grpSp>
        <p:nvGrpSpPr>
          <p:cNvPr id="378" name="Group 378"/>
          <p:cNvGrpSpPr/>
          <p:nvPr/>
        </p:nvGrpSpPr>
        <p:grpSpPr>
          <a:xfrm>
            <a:off x="2482588" y="6159944"/>
            <a:ext cx="2820724" cy="2820724"/>
            <a:chOff x="0" y="0"/>
            <a:chExt cx="2820723" cy="2820723"/>
          </a:xfrm>
        </p:grpSpPr>
        <p:pic>
          <p:nvPicPr>
            <p:cNvPr id="376"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377" name="Shape 377"/>
            <p:cNvSpPr/>
            <p:nvPr/>
          </p:nvSpPr>
          <p:spPr>
            <a:xfrm>
              <a:off x="856811" y="730911"/>
              <a:ext cx="1047537" cy="1358901"/>
            </a:xfrm>
            <a:prstGeom prst="rect">
              <a:avLst/>
            </a:prstGeom>
            <a:noFill/>
            <a:ln w="38100" cap="flat">
              <a:solidFill>
                <a:srgbClr val="090909"/>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1100" u="sng">
                  <a:solidFill>
                    <a:srgbClr val="010101"/>
                  </a:solidFill>
                  <a:latin typeface="DIN Alternate"/>
                  <a:ea typeface="DIN Alternate"/>
                  <a:cs typeface="DIN Alternate"/>
                  <a:sym typeface="DIN Alternate"/>
                </a:defRPr>
              </a:pPr>
              <a:r>
                <a:t>UTILITIES</a:t>
              </a:r>
            </a:p>
            <a:p>
              <a:pPr>
                <a:defRPr sz="1100">
                  <a:solidFill>
                    <a:srgbClr val="010101"/>
                  </a:solidFill>
                  <a:latin typeface="DIN Alternate"/>
                  <a:ea typeface="DIN Alternate"/>
                  <a:cs typeface="DIN Alternate"/>
                  <a:sym typeface="DIN Alternate"/>
                </a:defRPr>
              </a:pPr>
              <a:r>
                <a:t>Heating System</a:t>
              </a:r>
            </a:p>
            <a:p>
              <a:pPr>
                <a:defRPr sz="1100">
                  <a:solidFill>
                    <a:srgbClr val="010101"/>
                  </a:solidFill>
                  <a:latin typeface="DIN Alternate"/>
                  <a:ea typeface="DIN Alternate"/>
                  <a:cs typeface="DIN Alternate"/>
                  <a:sym typeface="DIN Alternate"/>
                </a:defRPr>
              </a:pPr>
              <a:r>
                <a:t>Electricity</a:t>
              </a:r>
            </a:p>
            <a:p>
              <a:pPr>
                <a:defRPr sz="1100">
                  <a:solidFill>
                    <a:srgbClr val="010101"/>
                  </a:solidFill>
                  <a:latin typeface="DIN Alternate"/>
                  <a:ea typeface="DIN Alternate"/>
                  <a:cs typeface="DIN Alternate"/>
                  <a:sym typeface="DIN Alternate"/>
                </a:defRPr>
              </a:pPr>
              <a:r>
                <a:t>Telephone</a:t>
              </a:r>
            </a:p>
            <a:p>
              <a:pPr>
                <a:defRPr sz="1100">
                  <a:solidFill>
                    <a:srgbClr val="010101"/>
                  </a:solidFill>
                  <a:latin typeface="DIN Alternate"/>
                  <a:ea typeface="DIN Alternate"/>
                  <a:cs typeface="DIN Alternate"/>
                  <a:sym typeface="DIN Alternate"/>
                </a:defRPr>
              </a:pPr>
              <a:r>
                <a:t>Internet</a:t>
              </a:r>
            </a:p>
            <a:p>
              <a:pPr>
                <a:defRPr sz="1100">
                  <a:solidFill>
                    <a:srgbClr val="010101"/>
                  </a:solidFill>
                  <a:latin typeface="DIN Alternate"/>
                  <a:ea typeface="DIN Alternate"/>
                  <a:cs typeface="DIN Alternate"/>
                  <a:sym typeface="DIN Alternate"/>
                </a:defRPr>
              </a:pPr>
              <a:r>
                <a:t>Cable TV</a:t>
              </a:r>
            </a:p>
            <a:p>
              <a:pPr>
                <a:defRPr sz="1100">
                  <a:solidFill>
                    <a:srgbClr val="010101"/>
                  </a:solidFill>
                  <a:latin typeface="DIN Alternate"/>
                  <a:ea typeface="DIN Alternate"/>
                  <a:cs typeface="DIN Alternate"/>
                  <a:sym typeface="DIN Alternate"/>
                </a:defRPr>
              </a:pPr>
              <a:r>
                <a:t>Garbage</a:t>
              </a:r>
            </a:p>
          </p:txBody>
        </p:sp>
      </p:grpSp>
      <p:grpSp>
        <p:nvGrpSpPr>
          <p:cNvPr id="381" name="Group 381"/>
          <p:cNvGrpSpPr/>
          <p:nvPr/>
        </p:nvGrpSpPr>
        <p:grpSpPr>
          <a:xfrm>
            <a:off x="5092038" y="206076"/>
            <a:ext cx="2820724" cy="2820725"/>
            <a:chOff x="0" y="0"/>
            <a:chExt cx="2820723" cy="2820723"/>
          </a:xfrm>
        </p:grpSpPr>
        <p:pic>
          <p:nvPicPr>
            <p:cNvPr id="379"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380" name="Shape 380"/>
            <p:cNvSpPr/>
            <p:nvPr/>
          </p:nvSpPr>
          <p:spPr>
            <a:xfrm>
              <a:off x="626936" y="661503"/>
              <a:ext cx="1566851" cy="2095501"/>
            </a:xfrm>
            <a:prstGeom prst="rect">
              <a:avLst/>
            </a:prstGeom>
            <a:noFill/>
            <a:ln w="381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1000" u="sng">
                  <a:solidFill>
                    <a:srgbClr val="010101"/>
                  </a:solidFill>
                  <a:latin typeface="DIN Alternate"/>
                  <a:ea typeface="DIN Alternate"/>
                  <a:cs typeface="DIN Alternate"/>
                  <a:sym typeface="DIN Alternate"/>
                </a:defRPr>
              </a:pPr>
              <a:r>
                <a:t>HOME APPLIANCES</a:t>
              </a:r>
            </a:p>
            <a:p>
              <a:pPr>
                <a:defRPr sz="1000">
                  <a:solidFill>
                    <a:srgbClr val="010101"/>
                  </a:solidFill>
                  <a:latin typeface="DIN Alternate"/>
                  <a:ea typeface="DIN Alternate"/>
                  <a:cs typeface="DIN Alternate"/>
                  <a:sym typeface="DIN Alternate"/>
                </a:defRPr>
              </a:pPr>
              <a:r>
                <a:t>Rice Cooker</a:t>
              </a:r>
            </a:p>
            <a:p>
              <a:pPr>
                <a:defRPr sz="1000">
                  <a:solidFill>
                    <a:srgbClr val="010101"/>
                  </a:solidFill>
                  <a:latin typeface="DIN Alternate"/>
                  <a:ea typeface="DIN Alternate"/>
                  <a:cs typeface="DIN Alternate"/>
                  <a:sym typeface="DIN Alternate"/>
                </a:defRPr>
              </a:pPr>
              <a:r>
                <a:t>Slow Cooker</a:t>
              </a:r>
            </a:p>
            <a:p>
              <a:pPr>
                <a:defRPr sz="1000">
                  <a:solidFill>
                    <a:srgbClr val="010101"/>
                  </a:solidFill>
                  <a:latin typeface="DIN Alternate"/>
                  <a:ea typeface="DIN Alternate"/>
                  <a:cs typeface="DIN Alternate"/>
                  <a:sym typeface="DIN Alternate"/>
                </a:defRPr>
              </a:pPr>
              <a:r>
                <a:t>Juicer</a:t>
              </a:r>
            </a:p>
            <a:p>
              <a:pPr>
                <a:defRPr sz="1000">
                  <a:solidFill>
                    <a:srgbClr val="010101"/>
                  </a:solidFill>
                  <a:latin typeface="DIN Alternate"/>
                  <a:ea typeface="DIN Alternate"/>
                  <a:cs typeface="DIN Alternate"/>
                  <a:sym typeface="DIN Alternate"/>
                </a:defRPr>
              </a:pPr>
              <a:r>
                <a:t>Aroma Lamp</a:t>
              </a:r>
            </a:p>
            <a:p>
              <a:pPr>
                <a:defRPr sz="1000">
                  <a:solidFill>
                    <a:srgbClr val="010101"/>
                  </a:solidFill>
                  <a:latin typeface="DIN Alternate"/>
                  <a:ea typeface="DIN Alternate"/>
                  <a:cs typeface="DIN Alternate"/>
                  <a:sym typeface="DIN Alternate"/>
                </a:defRPr>
              </a:pPr>
              <a:r>
                <a:t>Dish Washer</a:t>
              </a:r>
            </a:p>
            <a:p>
              <a:pPr>
                <a:defRPr sz="1000">
                  <a:solidFill>
                    <a:srgbClr val="010101"/>
                  </a:solidFill>
                  <a:latin typeface="DIN Alternate"/>
                  <a:ea typeface="DIN Alternate"/>
                  <a:cs typeface="DIN Alternate"/>
                  <a:sym typeface="DIN Alternate"/>
                </a:defRPr>
              </a:pPr>
              <a:r>
                <a:t>Microwave Oven</a:t>
              </a:r>
            </a:p>
            <a:p>
              <a:pPr>
                <a:defRPr sz="1000">
                  <a:solidFill>
                    <a:srgbClr val="010101"/>
                  </a:solidFill>
                  <a:latin typeface="DIN Alternate"/>
                  <a:ea typeface="DIN Alternate"/>
                  <a:cs typeface="DIN Alternate"/>
                  <a:sym typeface="DIN Alternate"/>
                </a:defRPr>
              </a:pPr>
              <a:r>
                <a:t>Hi Fi</a:t>
              </a:r>
            </a:p>
            <a:p>
              <a:pPr>
                <a:defRPr sz="1000">
                  <a:solidFill>
                    <a:srgbClr val="010101"/>
                  </a:solidFill>
                  <a:latin typeface="DIN Alternate"/>
                  <a:ea typeface="DIN Alternate"/>
                  <a:cs typeface="DIN Alternate"/>
                  <a:sym typeface="DIN Alternate"/>
                </a:defRPr>
              </a:pPr>
              <a:r>
                <a:t>Home Theater</a:t>
              </a:r>
            </a:p>
            <a:p>
              <a:pPr>
                <a:defRPr sz="1000">
                  <a:solidFill>
                    <a:srgbClr val="010101"/>
                  </a:solidFill>
                  <a:latin typeface="DIN Alternate"/>
                  <a:ea typeface="DIN Alternate"/>
                  <a:cs typeface="DIN Alternate"/>
                  <a:sym typeface="DIN Alternate"/>
                </a:defRPr>
              </a:pPr>
              <a:r>
                <a:t>Gas Fire Place</a:t>
              </a:r>
            </a:p>
            <a:p>
              <a:pPr>
                <a:defRPr sz="1000">
                  <a:solidFill>
                    <a:srgbClr val="010101"/>
                  </a:solidFill>
                  <a:latin typeface="DIN Alternate"/>
                  <a:ea typeface="DIN Alternate"/>
                  <a:cs typeface="DIN Alternate"/>
                  <a:sym typeface="DIN Alternate"/>
                </a:defRPr>
              </a:pPr>
              <a:r>
                <a:t>Refrigerator</a:t>
              </a:r>
            </a:p>
            <a:p>
              <a:pPr>
                <a:defRPr sz="1000">
                  <a:solidFill>
                    <a:srgbClr val="010101"/>
                  </a:solidFill>
                  <a:latin typeface="DIN Alternate"/>
                  <a:ea typeface="DIN Alternate"/>
                  <a:cs typeface="DIN Alternate"/>
                  <a:sym typeface="DIN Alternate"/>
                </a:defRPr>
              </a:pPr>
              <a:r>
                <a:t>Vaccum Cleaner</a:t>
              </a:r>
            </a:p>
            <a:p>
              <a:pPr>
                <a:defRPr sz="1000">
                  <a:solidFill>
                    <a:srgbClr val="010101"/>
                  </a:solidFill>
                  <a:latin typeface="DIN Alternate"/>
                  <a:ea typeface="DIN Alternate"/>
                  <a:cs typeface="DIN Alternate"/>
                  <a:sym typeface="DIN Alternate"/>
                </a:defRPr>
              </a:pPr>
              <a:r>
                <a:t>Hair Dryer</a:t>
              </a:r>
            </a:p>
            <a:p>
              <a:pPr>
                <a:defRPr sz="1000">
                  <a:solidFill>
                    <a:srgbClr val="010101"/>
                  </a:solidFill>
                  <a:latin typeface="DIN Alternate"/>
                  <a:ea typeface="DIN Alternate"/>
                  <a:cs typeface="DIN Alternate"/>
                  <a:sym typeface="DIN Alternate"/>
                </a:defRPr>
              </a:pPr>
              <a:r>
                <a:t>Garbage Disposal Unit</a:t>
              </a:r>
            </a:p>
          </p:txBody>
        </p:sp>
      </p:grpSp>
      <p:grpSp>
        <p:nvGrpSpPr>
          <p:cNvPr id="384" name="Group 384"/>
          <p:cNvGrpSpPr/>
          <p:nvPr/>
        </p:nvGrpSpPr>
        <p:grpSpPr>
          <a:xfrm>
            <a:off x="5092038" y="3227680"/>
            <a:ext cx="2820724" cy="2820724"/>
            <a:chOff x="0" y="0"/>
            <a:chExt cx="2820723" cy="2820723"/>
          </a:xfrm>
        </p:grpSpPr>
        <p:pic>
          <p:nvPicPr>
            <p:cNvPr id="382"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383" name="Shape 383"/>
            <p:cNvSpPr/>
            <p:nvPr/>
          </p:nvSpPr>
          <p:spPr>
            <a:xfrm>
              <a:off x="689563" y="840085"/>
              <a:ext cx="1441597" cy="749301"/>
            </a:xfrm>
            <a:prstGeom prst="rect">
              <a:avLst/>
            </a:prstGeom>
            <a:noFill/>
            <a:ln w="38100" cap="flat">
              <a:solidFill>
                <a:srgbClr val="020202"/>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1100" u="sng">
                  <a:solidFill>
                    <a:srgbClr val="050505"/>
                  </a:solidFill>
                  <a:latin typeface="DIN Alternate"/>
                  <a:ea typeface="DIN Alternate"/>
                  <a:cs typeface="DIN Alternate"/>
                  <a:sym typeface="DIN Alternate"/>
                </a:defRPr>
              </a:pPr>
              <a:r>
                <a:t>TOILETRIES</a:t>
              </a:r>
            </a:p>
            <a:p>
              <a:pPr>
                <a:defRPr sz="1100">
                  <a:solidFill>
                    <a:srgbClr val="050505"/>
                  </a:solidFill>
                  <a:latin typeface="DIN Alternate"/>
                  <a:ea typeface="DIN Alternate"/>
                  <a:cs typeface="DIN Alternate"/>
                  <a:sym typeface="DIN Alternate"/>
                </a:defRPr>
              </a:pPr>
              <a:r>
                <a:t>Tissue Papers</a:t>
              </a:r>
            </a:p>
            <a:p>
              <a:pPr>
                <a:defRPr sz="1100">
                  <a:solidFill>
                    <a:srgbClr val="050505"/>
                  </a:solidFill>
                  <a:latin typeface="DIN Alternate"/>
                  <a:ea typeface="DIN Alternate"/>
                  <a:cs typeface="DIN Alternate"/>
                  <a:sym typeface="DIN Alternate"/>
                </a:defRPr>
              </a:pPr>
              <a:r>
                <a:t>Laundry  Detergent</a:t>
              </a:r>
            </a:p>
            <a:p>
              <a:pPr>
                <a:defRPr sz="1100">
                  <a:solidFill>
                    <a:srgbClr val="050505"/>
                  </a:solidFill>
                  <a:latin typeface="DIN Alternate"/>
                  <a:ea typeface="DIN Alternate"/>
                  <a:cs typeface="DIN Alternate"/>
                  <a:sym typeface="DIN Alternate"/>
                </a:defRPr>
              </a:pPr>
              <a:r>
                <a:t>Cleaning Supplies</a:t>
              </a:r>
            </a:p>
          </p:txBody>
        </p:sp>
      </p:grpSp>
      <p:grpSp>
        <p:nvGrpSpPr>
          <p:cNvPr id="387" name="Group 387"/>
          <p:cNvGrpSpPr/>
          <p:nvPr/>
        </p:nvGrpSpPr>
        <p:grpSpPr>
          <a:xfrm>
            <a:off x="5092038" y="6249283"/>
            <a:ext cx="2820724" cy="2820725"/>
            <a:chOff x="0" y="0"/>
            <a:chExt cx="2820723" cy="2820723"/>
          </a:xfrm>
        </p:grpSpPr>
        <p:pic>
          <p:nvPicPr>
            <p:cNvPr id="385"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386" name="Shape 386"/>
            <p:cNvSpPr/>
            <p:nvPr/>
          </p:nvSpPr>
          <p:spPr>
            <a:xfrm>
              <a:off x="689563" y="717771"/>
              <a:ext cx="1441597" cy="1206501"/>
            </a:xfrm>
            <a:prstGeom prst="rect">
              <a:avLst/>
            </a:prstGeom>
            <a:noFill/>
            <a:ln w="38100" cap="flat">
              <a:solidFill>
                <a:srgbClr val="040404"/>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1100" u="sng">
                  <a:solidFill>
                    <a:srgbClr val="050505"/>
                  </a:solidFill>
                  <a:latin typeface="DIN Alternate"/>
                  <a:ea typeface="DIN Alternate"/>
                  <a:cs typeface="DIN Alternate"/>
                  <a:sym typeface="DIN Alternate"/>
                </a:defRPr>
              </a:pPr>
              <a:r>
                <a:t>TRANSPORTATION</a:t>
              </a:r>
            </a:p>
            <a:p>
              <a:pPr>
                <a:defRPr sz="1100">
                  <a:solidFill>
                    <a:srgbClr val="050505"/>
                  </a:solidFill>
                  <a:latin typeface="DIN Alternate"/>
                  <a:ea typeface="DIN Alternate"/>
                  <a:cs typeface="DIN Alternate"/>
                  <a:sym typeface="DIN Alternate"/>
                </a:defRPr>
              </a:pPr>
              <a:r>
                <a:t>Fuel</a:t>
              </a:r>
            </a:p>
            <a:p>
              <a:pPr>
                <a:defRPr sz="1100">
                  <a:solidFill>
                    <a:srgbClr val="050505"/>
                  </a:solidFill>
                  <a:latin typeface="DIN Alternate"/>
                  <a:ea typeface="DIN Alternate"/>
                  <a:cs typeface="DIN Alternate"/>
                  <a:sym typeface="DIN Alternate"/>
                </a:defRPr>
              </a:pPr>
              <a:r>
                <a:t>Oil Change</a:t>
              </a:r>
            </a:p>
            <a:p>
              <a:pPr>
                <a:defRPr sz="1100">
                  <a:solidFill>
                    <a:srgbClr val="050505"/>
                  </a:solidFill>
                  <a:latin typeface="DIN Alternate"/>
                  <a:ea typeface="DIN Alternate"/>
                  <a:cs typeface="DIN Alternate"/>
                  <a:sym typeface="DIN Alternate"/>
                </a:defRPr>
              </a:pPr>
              <a:r>
                <a:t>Toll Fees</a:t>
              </a:r>
            </a:p>
            <a:p>
              <a:pPr>
                <a:defRPr sz="1100">
                  <a:solidFill>
                    <a:srgbClr val="050505"/>
                  </a:solidFill>
                  <a:latin typeface="DIN Alternate"/>
                  <a:ea typeface="DIN Alternate"/>
                  <a:cs typeface="DIN Alternate"/>
                  <a:sym typeface="DIN Alternate"/>
                </a:defRPr>
              </a:pPr>
              <a:r>
                <a:t>Parking Fees</a:t>
              </a:r>
            </a:p>
            <a:p>
              <a:pPr>
                <a:defRPr sz="1100">
                  <a:solidFill>
                    <a:srgbClr val="050505"/>
                  </a:solidFill>
                  <a:latin typeface="DIN Alternate"/>
                  <a:ea typeface="DIN Alternate"/>
                  <a:cs typeface="DIN Alternate"/>
                  <a:sym typeface="DIN Alternate"/>
                </a:defRPr>
              </a:pPr>
              <a:r>
                <a:t>Tires</a:t>
              </a:r>
            </a:p>
            <a:p>
              <a:pPr>
                <a:defRPr sz="1100">
                  <a:solidFill>
                    <a:srgbClr val="050505"/>
                  </a:solidFill>
                  <a:latin typeface="DIN Alternate"/>
                  <a:ea typeface="DIN Alternate"/>
                  <a:cs typeface="DIN Alternate"/>
                  <a:sym typeface="DIN Alternate"/>
                </a:defRPr>
              </a:pPr>
              <a:r>
                <a:t>Repairs</a:t>
              </a:r>
            </a:p>
          </p:txBody>
        </p:sp>
      </p:grpSp>
      <p:grpSp>
        <p:nvGrpSpPr>
          <p:cNvPr id="390" name="Group 390"/>
          <p:cNvGrpSpPr/>
          <p:nvPr/>
        </p:nvGrpSpPr>
        <p:grpSpPr>
          <a:xfrm>
            <a:off x="7603458" y="161407"/>
            <a:ext cx="2820724" cy="2820724"/>
            <a:chOff x="0" y="0"/>
            <a:chExt cx="2820723" cy="2820723"/>
          </a:xfrm>
        </p:grpSpPr>
        <p:pic>
          <p:nvPicPr>
            <p:cNvPr id="388"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389" name="Shape 389"/>
            <p:cNvSpPr/>
            <p:nvPr/>
          </p:nvSpPr>
          <p:spPr>
            <a:xfrm>
              <a:off x="773596" y="807111"/>
              <a:ext cx="1304127" cy="1206501"/>
            </a:xfrm>
            <a:prstGeom prst="rect">
              <a:avLst/>
            </a:prstGeom>
            <a:noFill/>
            <a:ln w="38100" cap="flat">
              <a:solidFill>
                <a:srgbClr val="020202"/>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1100" u="sng">
                  <a:solidFill>
                    <a:srgbClr val="000000"/>
                  </a:solidFill>
                  <a:latin typeface="DIN Alternate"/>
                  <a:ea typeface="DIN Alternate"/>
                  <a:cs typeface="DIN Alternate"/>
                  <a:sym typeface="DIN Alternate"/>
                </a:defRPr>
              </a:pPr>
              <a:r>
                <a:t>MEDICAL</a:t>
              </a:r>
            </a:p>
            <a:p>
              <a:pPr>
                <a:defRPr sz="1100">
                  <a:solidFill>
                    <a:srgbClr val="000000"/>
                  </a:solidFill>
                  <a:latin typeface="DIN Alternate"/>
                  <a:ea typeface="DIN Alternate"/>
                  <a:cs typeface="DIN Alternate"/>
                  <a:sym typeface="DIN Alternate"/>
                </a:defRPr>
              </a:pPr>
              <a:r>
                <a:t>Copays</a:t>
              </a:r>
            </a:p>
            <a:p>
              <a:pPr>
                <a:defRPr sz="1100">
                  <a:solidFill>
                    <a:srgbClr val="000000"/>
                  </a:solidFill>
                  <a:latin typeface="DIN Alternate"/>
                  <a:ea typeface="DIN Alternate"/>
                  <a:cs typeface="DIN Alternate"/>
                  <a:sym typeface="DIN Alternate"/>
                </a:defRPr>
              </a:pPr>
              <a:r>
                <a:t>Dental Care</a:t>
              </a:r>
            </a:p>
            <a:p>
              <a:pPr>
                <a:defRPr sz="1100">
                  <a:solidFill>
                    <a:srgbClr val="000000"/>
                  </a:solidFill>
                  <a:latin typeface="DIN Alternate"/>
                  <a:ea typeface="DIN Alternate"/>
                  <a:cs typeface="DIN Alternate"/>
                  <a:sym typeface="DIN Alternate"/>
                </a:defRPr>
              </a:pPr>
              <a:r>
                <a:t>Medication</a:t>
              </a:r>
            </a:p>
            <a:p>
              <a:pPr>
                <a:defRPr sz="1100">
                  <a:solidFill>
                    <a:srgbClr val="000000"/>
                  </a:solidFill>
                  <a:latin typeface="DIN Alternate"/>
                  <a:ea typeface="DIN Alternate"/>
                  <a:cs typeface="DIN Alternate"/>
                  <a:sym typeface="DIN Alternate"/>
                </a:defRPr>
              </a:pPr>
              <a:r>
                <a:t>Glasses</a:t>
              </a:r>
            </a:p>
            <a:p>
              <a:pPr>
                <a:defRPr sz="1100">
                  <a:solidFill>
                    <a:srgbClr val="000000"/>
                  </a:solidFill>
                  <a:latin typeface="DIN Alternate"/>
                  <a:ea typeface="DIN Alternate"/>
                  <a:cs typeface="DIN Alternate"/>
                  <a:sym typeface="DIN Alternate"/>
                </a:defRPr>
              </a:pPr>
              <a:r>
                <a:t>Orthodontics</a:t>
              </a:r>
            </a:p>
            <a:p>
              <a:pPr>
                <a:defRPr sz="1100">
                  <a:solidFill>
                    <a:srgbClr val="000000"/>
                  </a:solidFill>
                  <a:latin typeface="DIN Alternate"/>
                  <a:ea typeface="DIN Alternate"/>
                  <a:cs typeface="DIN Alternate"/>
                  <a:sym typeface="DIN Alternate"/>
                </a:defRPr>
              </a:pPr>
              <a:r>
                <a:t>Emergencies</a:t>
              </a:r>
            </a:p>
          </p:txBody>
        </p:sp>
      </p:grpSp>
      <p:grpSp>
        <p:nvGrpSpPr>
          <p:cNvPr id="393" name="Group 393"/>
          <p:cNvGrpSpPr/>
          <p:nvPr/>
        </p:nvGrpSpPr>
        <p:grpSpPr>
          <a:xfrm>
            <a:off x="7603458" y="3183010"/>
            <a:ext cx="2820724" cy="2820724"/>
            <a:chOff x="0" y="0"/>
            <a:chExt cx="2820723" cy="2820723"/>
          </a:xfrm>
        </p:grpSpPr>
        <p:pic>
          <p:nvPicPr>
            <p:cNvPr id="391"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392" name="Shape 392"/>
            <p:cNvSpPr/>
            <p:nvPr/>
          </p:nvSpPr>
          <p:spPr>
            <a:xfrm>
              <a:off x="773596" y="718211"/>
              <a:ext cx="1304127" cy="1384301"/>
            </a:xfrm>
            <a:prstGeom prst="rect">
              <a:avLst/>
            </a:prstGeom>
            <a:noFill/>
            <a:ln w="38100" cap="flat">
              <a:solidFill>
                <a:srgbClr val="040404"/>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1200" u="sng">
                  <a:solidFill>
                    <a:srgbClr val="040404"/>
                  </a:solidFill>
                  <a:latin typeface="DIN Alternate"/>
                  <a:ea typeface="DIN Alternate"/>
                  <a:cs typeface="DIN Alternate"/>
                  <a:sym typeface="DIN Alternate"/>
                </a:defRPr>
              </a:pPr>
              <a:r>
                <a:t>INSURANCE</a:t>
              </a:r>
            </a:p>
            <a:p>
              <a:pPr>
                <a:defRPr sz="1200">
                  <a:solidFill>
                    <a:srgbClr val="040404"/>
                  </a:solidFill>
                  <a:latin typeface="DIN Alternate"/>
                  <a:ea typeface="DIN Alternate"/>
                  <a:cs typeface="DIN Alternate"/>
                  <a:sym typeface="DIN Alternate"/>
                </a:defRPr>
              </a:pPr>
              <a:r>
                <a:t>Home Insurance</a:t>
              </a:r>
            </a:p>
            <a:p>
              <a:pPr>
                <a:defRPr sz="1200">
                  <a:solidFill>
                    <a:srgbClr val="040404"/>
                  </a:solidFill>
                  <a:latin typeface="DIN Alternate"/>
                  <a:ea typeface="DIN Alternate"/>
                  <a:cs typeface="DIN Alternate"/>
                  <a:sym typeface="DIN Alternate"/>
                </a:defRPr>
              </a:pPr>
              <a:r>
                <a:t>Car Insurance</a:t>
              </a:r>
            </a:p>
            <a:p>
              <a:pPr>
                <a:defRPr sz="1200">
                  <a:solidFill>
                    <a:srgbClr val="040404"/>
                  </a:solidFill>
                  <a:latin typeface="DIN Alternate"/>
                  <a:ea typeface="DIN Alternate"/>
                  <a:cs typeface="DIN Alternate"/>
                  <a:sym typeface="DIN Alternate"/>
                </a:defRPr>
              </a:pPr>
              <a:r>
                <a:t>Health INsurance</a:t>
              </a:r>
            </a:p>
            <a:p>
              <a:pPr>
                <a:defRPr sz="1200">
                  <a:solidFill>
                    <a:srgbClr val="040404"/>
                  </a:solidFill>
                  <a:latin typeface="DIN Alternate"/>
                  <a:ea typeface="DIN Alternate"/>
                  <a:cs typeface="DIN Alternate"/>
                  <a:sym typeface="DIN Alternate"/>
                </a:defRPr>
              </a:pPr>
              <a:r>
                <a:t>Life Insurance</a:t>
              </a:r>
            </a:p>
            <a:p>
              <a:pPr>
                <a:defRPr sz="1200">
                  <a:solidFill>
                    <a:srgbClr val="040404"/>
                  </a:solidFill>
                  <a:latin typeface="DIN Alternate"/>
                  <a:ea typeface="DIN Alternate"/>
                  <a:cs typeface="DIN Alternate"/>
                  <a:sym typeface="DIN Alternate"/>
                </a:defRPr>
              </a:pPr>
              <a:r>
                <a:t>Disability Insurance</a:t>
              </a:r>
            </a:p>
          </p:txBody>
        </p:sp>
      </p:grpSp>
      <p:grpSp>
        <p:nvGrpSpPr>
          <p:cNvPr id="396" name="Group 396"/>
          <p:cNvGrpSpPr/>
          <p:nvPr/>
        </p:nvGrpSpPr>
        <p:grpSpPr>
          <a:xfrm>
            <a:off x="7603458" y="6249283"/>
            <a:ext cx="2820724" cy="2820725"/>
            <a:chOff x="0" y="0"/>
            <a:chExt cx="2820723" cy="2820723"/>
          </a:xfrm>
        </p:grpSpPr>
        <p:pic>
          <p:nvPicPr>
            <p:cNvPr id="394"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395" name="Shape 395"/>
            <p:cNvSpPr/>
            <p:nvPr/>
          </p:nvSpPr>
          <p:spPr>
            <a:xfrm>
              <a:off x="689564" y="717771"/>
              <a:ext cx="1441596" cy="2095501"/>
            </a:xfrm>
            <a:prstGeom prst="rect">
              <a:avLst/>
            </a:prstGeom>
            <a:noFill/>
            <a:ln w="381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1200" u="sng">
                  <a:solidFill>
                    <a:srgbClr val="000000"/>
                  </a:solidFill>
                  <a:latin typeface="DIN Alternate"/>
                  <a:ea typeface="DIN Alternate"/>
                  <a:cs typeface="DIN Alternate"/>
                  <a:sym typeface="DIN Alternate"/>
                </a:defRPr>
              </a:pPr>
              <a:r>
                <a:t>SOCIAL</a:t>
              </a:r>
            </a:p>
            <a:p>
              <a:pPr>
                <a:defRPr sz="1200">
                  <a:solidFill>
                    <a:srgbClr val="000000"/>
                  </a:solidFill>
                  <a:latin typeface="DIN Alternate"/>
                  <a:ea typeface="DIN Alternate"/>
                  <a:cs typeface="DIN Alternate"/>
                  <a:sym typeface="DIN Alternate"/>
                </a:defRPr>
              </a:pPr>
              <a:r>
                <a:t>Birthday Gifts</a:t>
              </a:r>
            </a:p>
            <a:p>
              <a:pPr>
                <a:defRPr sz="1200">
                  <a:solidFill>
                    <a:srgbClr val="000000"/>
                  </a:solidFill>
                  <a:latin typeface="DIN Alternate"/>
                  <a:ea typeface="DIN Alternate"/>
                  <a:cs typeface="DIN Alternate"/>
                  <a:sym typeface="DIN Alternate"/>
                </a:defRPr>
              </a:pPr>
              <a:r>
                <a:t>Wedding Gifts</a:t>
              </a:r>
            </a:p>
            <a:p>
              <a:pPr>
                <a:defRPr sz="1200">
                  <a:solidFill>
                    <a:srgbClr val="000000"/>
                  </a:solidFill>
                  <a:latin typeface="DIN Alternate"/>
                  <a:ea typeface="DIN Alternate"/>
                  <a:cs typeface="DIN Alternate"/>
                  <a:sym typeface="DIN Alternate"/>
                </a:defRPr>
              </a:pPr>
              <a:r>
                <a:t>Condolences</a:t>
              </a:r>
            </a:p>
            <a:p>
              <a:pPr>
                <a:defRPr sz="1200">
                  <a:solidFill>
                    <a:srgbClr val="000000"/>
                  </a:solidFill>
                  <a:latin typeface="DIN Alternate"/>
                  <a:ea typeface="DIN Alternate"/>
                  <a:cs typeface="DIN Alternate"/>
                  <a:sym typeface="DIN Alternate"/>
                </a:defRPr>
              </a:pPr>
              <a:r>
                <a:t>Baby Shower</a:t>
              </a:r>
            </a:p>
            <a:p>
              <a:pPr>
                <a:defRPr sz="1200">
                  <a:solidFill>
                    <a:srgbClr val="000000"/>
                  </a:solidFill>
                  <a:latin typeface="DIN Alternate"/>
                  <a:ea typeface="DIN Alternate"/>
                  <a:cs typeface="DIN Alternate"/>
                  <a:sym typeface="DIN Alternate"/>
                </a:defRPr>
              </a:pPr>
              <a:r>
                <a:t>Wedding Anniversaries</a:t>
              </a:r>
            </a:p>
            <a:p>
              <a:pPr>
                <a:defRPr sz="1200">
                  <a:solidFill>
                    <a:srgbClr val="000000"/>
                  </a:solidFill>
                  <a:latin typeface="DIN Alternate"/>
                  <a:ea typeface="DIN Alternate"/>
                  <a:cs typeface="DIN Alternate"/>
                  <a:sym typeface="DIN Alternate"/>
                </a:defRPr>
              </a:pPr>
              <a:r>
                <a:t>Christmas Presents</a:t>
              </a:r>
            </a:p>
            <a:p>
              <a:pPr>
                <a:defRPr sz="1200">
                  <a:solidFill>
                    <a:srgbClr val="000000"/>
                  </a:solidFill>
                  <a:latin typeface="DIN Alternate"/>
                  <a:ea typeface="DIN Alternate"/>
                  <a:cs typeface="DIN Alternate"/>
                  <a:sym typeface="DIN Alternate"/>
                </a:defRPr>
              </a:pPr>
              <a:r>
                <a:t>Thanksgiving</a:t>
              </a:r>
            </a:p>
            <a:p>
              <a:pPr>
                <a:defRPr sz="1200">
                  <a:solidFill>
                    <a:srgbClr val="000000"/>
                  </a:solidFill>
                  <a:latin typeface="DIN Alternate"/>
                  <a:ea typeface="DIN Alternate"/>
                  <a:cs typeface="DIN Alternate"/>
                  <a:sym typeface="DIN Alternate"/>
                </a:defRPr>
              </a:pPr>
              <a:r>
                <a:t>Special Occasions</a:t>
              </a:r>
            </a:p>
          </p:txBody>
        </p:sp>
      </p:grpSp>
      <p:grpSp>
        <p:nvGrpSpPr>
          <p:cNvPr id="399" name="Group 399"/>
          <p:cNvGrpSpPr/>
          <p:nvPr/>
        </p:nvGrpSpPr>
        <p:grpSpPr>
          <a:xfrm>
            <a:off x="10145472" y="206076"/>
            <a:ext cx="2820725" cy="2820725"/>
            <a:chOff x="0" y="0"/>
            <a:chExt cx="2820723" cy="2820723"/>
          </a:xfrm>
        </p:grpSpPr>
        <p:pic>
          <p:nvPicPr>
            <p:cNvPr id="397"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398" name="Shape 398"/>
            <p:cNvSpPr/>
            <p:nvPr/>
          </p:nvSpPr>
          <p:spPr>
            <a:xfrm>
              <a:off x="689564" y="671425"/>
              <a:ext cx="1441596" cy="1739901"/>
            </a:xfrm>
            <a:prstGeom prst="rect">
              <a:avLst/>
            </a:prstGeom>
            <a:noFill/>
            <a:ln w="381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1200" u="sng">
                  <a:solidFill>
                    <a:srgbClr val="040404"/>
                  </a:solidFill>
                  <a:latin typeface="DIN Alternate"/>
                  <a:ea typeface="DIN Alternate"/>
                  <a:cs typeface="DIN Alternate"/>
                  <a:sym typeface="DIN Alternate"/>
                </a:defRPr>
              </a:pPr>
              <a:r>
                <a:t>ENTERTAINMENTS</a:t>
              </a:r>
            </a:p>
            <a:p>
              <a:pPr>
                <a:defRPr sz="1200">
                  <a:solidFill>
                    <a:srgbClr val="040404"/>
                  </a:solidFill>
                  <a:latin typeface="DIN Alternate"/>
                  <a:ea typeface="DIN Alternate"/>
                  <a:cs typeface="DIN Alternate"/>
                  <a:sym typeface="DIN Alternate"/>
                </a:defRPr>
              </a:pPr>
              <a:r>
                <a:t>Dinner Out</a:t>
              </a:r>
            </a:p>
            <a:p>
              <a:pPr>
                <a:defRPr sz="1200">
                  <a:solidFill>
                    <a:srgbClr val="040404"/>
                  </a:solidFill>
                  <a:latin typeface="DIN Alternate"/>
                  <a:ea typeface="DIN Alternate"/>
                  <a:cs typeface="DIN Alternate"/>
                  <a:sym typeface="DIN Alternate"/>
                </a:defRPr>
              </a:pPr>
              <a:r>
                <a:t>Sight and Sound</a:t>
              </a:r>
            </a:p>
            <a:p>
              <a:pPr>
                <a:defRPr sz="1200">
                  <a:solidFill>
                    <a:srgbClr val="040404"/>
                  </a:solidFill>
                  <a:latin typeface="DIN Alternate"/>
                  <a:ea typeface="DIN Alternate"/>
                  <a:cs typeface="DIN Alternate"/>
                  <a:sym typeface="DIN Alternate"/>
                </a:defRPr>
              </a:pPr>
              <a:r>
                <a:t>Disney World</a:t>
              </a:r>
            </a:p>
            <a:p>
              <a:pPr>
                <a:defRPr sz="1200">
                  <a:solidFill>
                    <a:srgbClr val="040404"/>
                  </a:solidFill>
                  <a:latin typeface="DIN Alternate"/>
                  <a:ea typeface="DIN Alternate"/>
                  <a:cs typeface="DIN Alternate"/>
                  <a:sym typeface="DIN Alternate"/>
                </a:defRPr>
              </a:pPr>
              <a:r>
                <a:t>Sea World</a:t>
              </a:r>
            </a:p>
            <a:p>
              <a:pPr>
                <a:defRPr sz="1200">
                  <a:solidFill>
                    <a:srgbClr val="040404"/>
                  </a:solidFill>
                  <a:latin typeface="DIN Alternate"/>
                  <a:ea typeface="DIN Alternate"/>
                  <a:cs typeface="DIN Alternate"/>
                  <a:sym typeface="DIN Alternate"/>
                </a:defRPr>
              </a:pPr>
              <a:r>
                <a:t>Zoo</a:t>
              </a:r>
            </a:p>
            <a:p>
              <a:pPr>
                <a:defRPr sz="1200">
                  <a:solidFill>
                    <a:srgbClr val="040404"/>
                  </a:solidFill>
                  <a:latin typeface="DIN Alternate"/>
                  <a:ea typeface="DIN Alternate"/>
                  <a:cs typeface="DIN Alternate"/>
                  <a:sym typeface="DIN Alternate"/>
                </a:defRPr>
              </a:pPr>
              <a:r>
                <a:t>Museums</a:t>
              </a:r>
            </a:p>
            <a:p>
              <a:pPr>
                <a:defRPr sz="1200">
                  <a:solidFill>
                    <a:srgbClr val="040404"/>
                  </a:solidFill>
                  <a:latin typeface="DIN Alternate"/>
                  <a:ea typeface="DIN Alternate"/>
                  <a:cs typeface="DIN Alternate"/>
                  <a:sym typeface="DIN Alternate"/>
                </a:defRPr>
              </a:pPr>
              <a:r>
                <a:t>Vacation</a:t>
              </a:r>
            </a:p>
            <a:p>
              <a:pPr>
                <a:defRPr sz="1200">
                  <a:solidFill>
                    <a:srgbClr val="040404"/>
                  </a:solidFill>
                  <a:latin typeface="DIN Alternate"/>
                  <a:ea typeface="DIN Alternate"/>
                  <a:cs typeface="DIN Alternate"/>
                  <a:sym typeface="DIN Alternate"/>
                </a:defRPr>
              </a:pPr>
              <a:r>
                <a:t>Cruise</a:t>
              </a:r>
            </a:p>
          </p:txBody>
        </p:sp>
      </p:grpSp>
      <p:grpSp>
        <p:nvGrpSpPr>
          <p:cNvPr id="402" name="Group 402"/>
          <p:cNvGrpSpPr/>
          <p:nvPr/>
        </p:nvGrpSpPr>
        <p:grpSpPr>
          <a:xfrm>
            <a:off x="10145472" y="3227680"/>
            <a:ext cx="2820725" cy="2820724"/>
            <a:chOff x="0" y="0"/>
            <a:chExt cx="2820723" cy="2820723"/>
          </a:xfrm>
        </p:grpSpPr>
        <p:pic>
          <p:nvPicPr>
            <p:cNvPr id="400"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401" name="Shape 401"/>
            <p:cNvSpPr/>
            <p:nvPr/>
          </p:nvSpPr>
          <p:spPr>
            <a:xfrm>
              <a:off x="811141" y="652241"/>
              <a:ext cx="1198442" cy="850901"/>
            </a:xfrm>
            <a:prstGeom prst="rect">
              <a:avLst/>
            </a:prstGeom>
            <a:noFill/>
            <a:ln w="38100" cap="flat">
              <a:solidFill>
                <a:srgbClr val="040404"/>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1200" u="sng">
                  <a:solidFill>
                    <a:srgbClr val="040404"/>
                  </a:solidFill>
                  <a:latin typeface="DIN Alternate"/>
                  <a:ea typeface="DIN Alternate"/>
                  <a:cs typeface="DIN Alternate"/>
                  <a:sym typeface="DIN Alternate"/>
                </a:defRPr>
              </a:pPr>
              <a:r>
                <a:t>EXTRAS</a:t>
              </a:r>
            </a:p>
            <a:p>
              <a:pPr>
                <a:defRPr sz="1200">
                  <a:solidFill>
                    <a:srgbClr val="040404"/>
                  </a:solidFill>
                  <a:latin typeface="DIN Alternate"/>
                  <a:ea typeface="DIN Alternate"/>
                  <a:cs typeface="DIN Alternate"/>
                  <a:sym typeface="DIN Alternate"/>
                </a:defRPr>
              </a:pPr>
              <a:r>
                <a:t>Dog Food</a:t>
              </a:r>
            </a:p>
            <a:p>
              <a:pPr>
                <a:defRPr sz="1200">
                  <a:solidFill>
                    <a:srgbClr val="040404"/>
                  </a:solidFill>
                  <a:latin typeface="DIN Alternate"/>
                  <a:ea typeface="DIN Alternate"/>
                  <a:cs typeface="DIN Alternate"/>
                  <a:sym typeface="DIN Alternate"/>
                </a:defRPr>
              </a:pPr>
              <a:r>
                <a:t>Dog Extras</a:t>
              </a:r>
            </a:p>
            <a:p>
              <a:pPr>
                <a:defRPr sz="1200">
                  <a:solidFill>
                    <a:srgbClr val="040404"/>
                  </a:solidFill>
                  <a:latin typeface="DIN Alternate"/>
                  <a:ea typeface="DIN Alternate"/>
                  <a:cs typeface="DIN Alternate"/>
                  <a:sym typeface="DIN Alternate"/>
                </a:defRPr>
              </a:pPr>
              <a:r>
                <a:t>Dog Sitter</a:t>
              </a:r>
            </a:p>
          </p:txBody>
        </p:sp>
      </p:grpSp>
      <p:grpSp>
        <p:nvGrpSpPr>
          <p:cNvPr id="405" name="Group 405"/>
          <p:cNvGrpSpPr/>
          <p:nvPr/>
        </p:nvGrpSpPr>
        <p:grpSpPr>
          <a:xfrm>
            <a:off x="10145472" y="6249283"/>
            <a:ext cx="2820725" cy="2820725"/>
            <a:chOff x="0" y="0"/>
            <a:chExt cx="2820723" cy="2820723"/>
          </a:xfrm>
        </p:grpSpPr>
        <p:pic>
          <p:nvPicPr>
            <p:cNvPr id="403"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404" name="Shape 404"/>
            <p:cNvSpPr/>
            <p:nvPr/>
          </p:nvSpPr>
          <p:spPr>
            <a:xfrm>
              <a:off x="758298" y="869927"/>
              <a:ext cx="1304127" cy="495301"/>
            </a:xfrm>
            <a:prstGeom prst="rect">
              <a:avLst/>
            </a:prstGeom>
            <a:noFill/>
            <a:ln w="38100" cap="flat">
              <a:solidFill>
                <a:srgbClr val="040404"/>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200" u="sng">
                  <a:solidFill>
                    <a:srgbClr val="040404"/>
                  </a:solidFill>
                  <a:latin typeface="DIN Alternate"/>
                  <a:ea typeface="DIN Alternate"/>
                  <a:cs typeface="DIN Alternate"/>
                  <a:sym typeface="DIN Alternate"/>
                </a:defRPr>
              </a:lvl1pPr>
            </a:lstStyle>
            <a:p>
              <a:r>
                <a:t>MISCELLANEOUS</a:t>
              </a:r>
            </a:p>
          </p:txBody>
        </p:sp>
      </p:grpSp>
      <p:grpSp>
        <p:nvGrpSpPr>
          <p:cNvPr id="408" name="Group 408"/>
          <p:cNvGrpSpPr/>
          <p:nvPr/>
        </p:nvGrpSpPr>
        <p:grpSpPr>
          <a:xfrm>
            <a:off x="-186427" y="6293953"/>
            <a:ext cx="2820724" cy="2820724"/>
            <a:chOff x="0" y="0"/>
            <a:chExt cx="2820723" cy="2820723"/>
          </a:xfrm>
        </p:grpSpPr>
        <p:pic>
          <p:nvPicPr>
            <p:cNvPr id="406" name="pasted-image.tiff"/>
            <p:cNvPicPr>
              <a:picLocks noChangeAspect="1"/>
            </p:cNvPicPr>
            <p:nvPr/>
          </p:nvPicPr>
          <p:blipFill>
            <a:blip r:embed="rId2">
              <a:extLst/>
            </a:blip>
            <a:stretch>
              <a:fillRect/>
            </a:stretch>
          </p:blipFill>
          <p:spPr>
            <a:xfrm>
              <a:off x="0" y="0"/>
              <a:ext cx="2820724" cy="2820724"/>
            </a:xfrm>
            <a:prstGeom prst="rect">
              <a:avLst/>
            </a:prstGeom>
            <a:ln w="12700" cap="flat">
              <a:noFill/>
              <a:miter lim="400000"/>
            </a:ln>
            <a:effectLst/>
          </p:spPr>
        </p:pic>
        <p:sp>
          <p:nvSpPr>
            <p:cNvPr id="407" name="Shape 407"/>
            <p:cNvSpPr/>
            <p:nvPr/>
          </p:nvSpPr>
          <p:spPr>
            <a:xfrm>
              <a:off x="689564" y="819868"/>
              <a:ext cx="1441596" cy="1091648"/>
            </a:xfrm>
            <a:prstGeom prst="rect">
              <a:avLst/>
            </a:prstGeom>
            <a:noFill/>
            <a:ln w="381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100" u="sng">
                  <a:solidFill>
                    <a:srgbClr val="050415"/>
                  </a:solidFill>
                  <a:latin typeface="DIN Alternate"/>
                  <a:ea typeface="DIN Alternate"/>
                  <a:cs typeface="DIN Alternate"/>
                  <a:sym typeface="DIN Alternate"/>
                </a:defRPr>
              </a:pPr>
              <a:r>
                <a:t>INCOME TAX</a:t>
              </a:r>
            </a:p>
            <a:p>
              <a:pPr>
                <a:defRPr sz="1100">
                  <a:solidFill>
                    <a:srgbClr val="050415"/>
                  </a:solidFill>
                  <a:latin typeface="DIN Alternate"/>
                  <a:ea typeface="DIN Alternate"/>
                  <a:cs typeface="DIN Alternate"/>
                  <a:sym typeface="DIN Alternate"/>
                </a:defRPr>
              </a:pPr>
              <a:r>
                <a:t>Income Tax</a:t>
              </a:r>
            </a:p>
            <a:p>
              <a:pPr>
                <a:defRPr sz="1100">
                  <a:solidFill>
                    <a:srgbClr val="050415"/>
                  </a:solidFill>
                  <a:latin typeface="DIN Alternate"/>
                  <a:ea typeface="DIN Alternate"/>
                  <a:cs typeface="DIN Alternate"/>
                  <a:sym typeface="DIN Alternate"/>
                </a:defRPr>
              </a:pPr>
              <a:endParaRPr/>
            </a:p>
            <a:p>
              <a:pPr>
                <a:defRPr sz="1100">
                  <a:solidFill>
                    <a:srgbClr val="050415"/>
                  </a:solidFill>
                  <a:latin typeface="DIN Alternate"/>
                  <a:ea typeface="DIN Alternate"/>
                  <a:cs typeface="DIN Alternate"/>
                  <a:sym typeface="DIN Alternate"/>
                </a:defRPr>
              </a:pPr>
              <a:endParaRP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3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3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3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3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3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39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39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4" nodeType="clickEffect">
                                  <p:stCondLst>
                                    <p:cond delay="0"/>
                                  </p:stCondLst>
                                  <p:iterate>
                                    <p:tmAbs val="0"/>
                                  </p:iterate>
                                  <p:childTnLst>
                                    <p:set>
                                      <p:cBhvr>
                                        <p:cTn id="58" fill="hold"/>
                                        <p:tgtEl>
                                          <p:spTgt spid="40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5" nodeType="clickEffect">
                                  <p:stCondLst>
                                    <p:cond delay="0"/>
                                  </p:stCondLst>
                                  <p:iterate>
                                    <p:tmAbs val="0"/>
                                  </p:iterate>
                                  <p:childTnLst>
                                    <p:set>
                                      <p:cBhvr>
                                        <p:cTn id="62" fill="hold"/>
                                        <p:tgtEl>
                                          <p:spTgt spid="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1" animBg="1" advAuto="0"/>
      <p:bldP spid="369" grpId="2" animBg="1" advAuto="0"/>
      <p:bldP spid="372" grpId="4" animBg="1" advAuto="0"/>
      <p:bldP spid="375" grpId="5" animBg="1" advAuto="0"/>
      <p:bldP spid="378" grpId="6" animBg="1" advAuto="0"/>
      <p:bldP spid="381" grpId="7" animBg="1" advAuto="0"/>
      <p:bldP spid="384" grpId="8" animBg="1" advAuto="0"/>
      <p:bldP spid="387" grpId="9" animBg="1" advAuto="0"/>
      <p:bldP spid="390" grpId="10" animBg="1" advAuto="0"/>
      <p:bldP spid="393" grpId="11" animBg="1" advAuto="0"/>
      <p:bldP spid="396" grpId="12" animBg="1" advAuto="0"/>
      <p:bldP spid="399" grpId="13" animBg="1" advAuto="0"/>
      <p:bldP spid="402" grpId="14" animBg="1" advAuto="0"/>
      <p:bldP spid="405" grpId="15" animBg="1" advAuto="0"/>
      <p:bldP spid="408" grpId="3"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11" name="Shape 411"/>
          <p:cNvSpPr/>
          <p:nvPr/>
        </p:nvSpPr>
        <p:spPr>
          <a:xfrm>
            <a:off x="4987346" y="2496366"/>
            <a:ext cx="2893119" cy="10922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10101"/>
                </a:solidFill>
                <a:latin typeface="DIN Alternate"/>
                <a:ea typeface="DIN Alternate"/>
                <a:cs typeface="DIN Alternate"/>
                <a:sym typeface="DIN Alternate"/>
              </a:defRPr>
            </a:pPr>
            <a:r>
              <a:t>THE LORD’S</a:t>
            </a:r>
          </a:p>
          <a:p>
            <a:pPr>
              <a:defRPr sz="2100">
                <a:solidFill>
                  <a:srgbClr val="010101"/>
                </a:solidFill>
                <a:latin typeface="DIN Alternate"/>
                <a:ea typeface="DIN Alternate"/>
                <a:cs typeface="DIN Alternate"/>
                <a:sym typeface="DIN Alternate"/>
              </a:defRPr>
            </a:pPr>
            <a:r>
              <a:t>Tithe</a:t>
            </a:r>
          </a:p>
          <a:p>
            <a:pPr>
              <a:defRPr sz="2100">
                <a:solidFill>
                  <a:srgbClr val="010101"/>
                </a:solidFill>
                <a:latin typeface="DIN Alternate"/>
                <a:ea typeface="DIN Alternate"/>
                <a:cs typeface="DIN Alternate"/>
                <a:sym typeface="DIN Alternate"/>
              </a:defRPr>
            </a:pPr>
            <a:r>
              <a:t>Offerings</a:t>
            </a:r>
          </a:p>
        </p:txBody>
      </p:sp>
      <p:sp>
        <p:nvSpPr>
          <p:cNvPr id="412" name="Shape 412"/>
          <p:cNvSpPr/>
          <p:nvPr/>
        </p:nvSpPr>
        <p:spPr>
          <a:xfrm>
            <a:off x="3430427" y="4942609"/>
            <a:ext cx="6006958" cy="231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000" u="sng">
                <a:solidFill>
                  <a:srgbClr val="010101"/>
                </a:solidFill>
                <a:latin typeface="DIN Alternate"/>
                <a:ea typeface="DIN Alternate"/>
                <a:cs typeface="DIN Alternate"/>
                <a:sym typeface="DIN Alternate"/>
              </a:defRPr>
            </a:pPr>
            <a:r>
              <a:t>WHAT IS YOUR PLAN?</a:t>
            </a:r>
          </a:p>
          <a:p>
            <a:pPr>
              <a:defRPr sz="5000">
                <a:solidFill>
                  <a:srgbClr val="010101"/>
                </a:solidFill>
                <a:latin typeface="DIN Alternate"/>
                <a:ea typeface="DIN Alternate"/>
                <a:cs typeface="DIN Alternate"/>
                <a:sym typeface="DIN Alternate"/>
              </a:defRPr>
            </a:pPr>
            <a:r>
              <a:t>TITHE = 10%</a:t>
            </a:r>
          </a:p>
          <a:p>
            <a:pPr>
              <a:defRPr sz="5000">
                <a:solidFill>
                  <a:srgbClr val="010101"/>
                </a:solidFill>
                <a:latin typeface="DIN Alternate"/>
                <a:ea typeface="DIN Alternate"/>
                <a:cs typeface="DIN Alternate"/>
                <a:sym typeface="DIN Alternate"/>
              </a:defRPr>
            </a:pPr>
            <a:r>
              <a:t>OFFERINGS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1" build="p" bldLvl="5"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6" name="Group 416"/>
          <p:cNvGrpSpPr/>
          <p:nvPr/>
        </p:nvGrpSpPr>
        <p:grpSpPr>
          <a:xfrm>
            <a:off x="1638214" y="10787"/>
            <a:ext cx="9591383" cy="9591384"/>
            <a:chOff x="0" y="0"/>
            <a:chExt cx="9591382" cy="9591382"/>
          </a:xfrm>
        </p:grpSpPr>
        <p:pic>
          <p:nvPicPr>
            <p:cNvPr id="414" name="pasted-image.tiff"/>
            <p:cNvPicPr>
              <a:picLocks noChangeAspect="1"/>
            </p:cNvPicPr>
            <p:nvPr/>
          </p:nvPicPr>
          <p:blipFill>
            <a:blip r:embed="rId2">
              <a:extLst/>
            </a:blip>
            <a:stretch>
              <a:fillRect/>
            </a:stretch>
          </p:blipFill>
          <p:spPr>
            <a:xfrm>
              <a:off x="0" y="0"/>
              <a:ext cx="9591383" cy="9591383"/>
            </a:xfrm>
            <a:prstGeom prst="rect">
              <a:avLst/>
            </a:prstGeom>
            <a:ln w="12700" cap="flat">
              <a:noFill/>
              <a:miter lim="400000"/>
            </a:ln>
            <a:effectLst/>
          </p:spPr>
        </p:pic>
        <p:sp>
          <p:nvSpPr>
            <p:cNvPr id="415" name="Shape 415"/>
            <p:cNvSpPr/>
            <p:nvPr/>
          </p:nvSpPr>
          <p:spPr>
            <a:xfrm>
              <a:off x="3349132" y="3377743"/>
              <a:ext cx="2893119" cy="1727201"/>
            </a:xfrm>
            <a:prstGeom prst="rect">
              <a:avLst/>
            </a:prstGeom>
            <a:noFill/>
            <a:ln w="381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2100" u="sng">
                  <a:solidFill>
                    <a:srgbClr val="050415"/>
                  </a:solidFill>
                  <a:latin typeface="DIN Alternate"/>
                  <a:ea typeface="DIN Alternate"/>
                  <a:cs typeface="DIN Alternate"/>
                  <a:sym typeface="DIN Alternate"/>
                </a:defRPr>
              </a:pPr>
              <a:r>
                <a:t>SHELTER</a:t>
              </a:r>
            </a:p>
            <a:p>
              <a:pPr>
                <a:defRPr sz="2100">
                  <a:solidFill>
                    <a:srgbClr val="050415"/>
                  </a:solidFill>
                  <a:latin typeface="DIN Alternate"/>
                  <a:ea typeface="DIN Alternate"/>
                  <a:cs typeface="DIN Alternate"/>
                  <a:sym typeface="DIN Alternate"/>
                </a:defRPr>
              </a:pPr>
              <a:r>
                <a:t>Mortgage</a:t>
              </a:r>
            </a:p>
            <a:p>
              <a:pPr>
                <a:defRPr sz="2100">
                  <a:solidFill>
                    <a:srgbClr val="050415"/>
                  </a:solidFill>
                  <a:latin typeface="DIN Alternate"/>
                  <a:ea typeface="DIN Alternate"/>
                  <a:cs typeface="DIN Alternate"/>
                  <a:sym typeface="DIN Alternate"/>
                </a:defRPr>
              </a:pPr>
              <a:r>
                <a:t>Rent</a:t>
              </a:r>
            </a:p>
            <a:p>
              <a:pPr>
                <a:defRPr sz="2100">
                  <a:solidFill>
                    <a:srgbClr val="050415"/>
                  </a:solidFill>
                  <a:latin typeface="DIN Alternate"/>
                  <a:ea typeface="DIN Alternate"/>
                  <a:cs typeface="DIN Alternate"/>
                  <a:sym typeface="DIN Alternate"/>
                </a:defRPr>
              </a:pPr>
              <a:r>
                <a:t>Property Tax</a:t>
              </a:r>
            </a:p>
            <a:p>
              <a:pPr>
                <a:defRPr sz="2100">
                  <a:solidFill>
                    <a:srgbClr val="050415"/>
                  </a:solidFill>
                  <a:latin typeface="DIN Alternate"/>
                  <a:ea typeface="DIN Alternate"/>
                  <a:cs typeface="DIN Alternate"/>
                  <a:sym typeface="DIN Alternate"/>
                </a:defRPr>
              </a:pPr>
              <a:r>
                <a:t>Home Repairs</a:t>
              </a:r>
            </a:p>
          </p:txBody>
        </p:sp>
      </p:gr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body" idx="13"/>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166" name="Shape 166"/>
          <p:cNvSpPr>
            <a:spLocks noGrp="1"/>
          </p:cNvSpPr>
          <p:nvPr>
            <p:ph type="title"/>
          </p:nvPr>
        </p:nvSpPr>
        <p:spPr>
          <a:prstGeom prst="rect">
            <a:avLst/>
          </a:prstGeom>
        </p:spPr>
        <p:txBody>
          <a:bodyPr/>
          <a:lstStyle/>
          <a:p>
            <a:pPr defTabSz="543305">
              <a:spcBef>
                <a:spcPts val="2100"/>
              </a:spcBef>
              <a:defRPr sz="4836"/>
            </a:pPr>
            <a:endParaRPr/>
          </a:p>
        </p:txBody>
      </p:sp>
      <p:pic>
        <p:nvPicPr>
          <p:cNvPr id="167" name="2017-JAN-FAMBUDG-FINAL-1.png"/>
          <p:cNvPicPr>
            <a:picLocks noChangeAspect="1"/>
          </p:cNvPicPr>
          <p:nvPr/>
        </p:nvPicPr>
        <p:blipFill>
          <a:blip r:embed="rId2">
            <a:extLst/>
          </a:blip>
          <a:stretch>
            <a:fillRect/>
          </a:stretch>
        </p:blipFill>
        <p:spPr>
          <a:xfrm>
            <a:off x="0" y="2528449"/>
            <a:ext cx="13004800" cy="2613902"/>
          </a:xfrm>
          <a:prstGeom prst="rect">
            <a:avLst/>
          </a:prstGeom>
          <a:ln w="12700">
            <a:miter lim="400000"/>
          </a:ln>
        </p:spPr>
      </p:pic>
      <p:sp>
        <p:nvSpPr>
          <p:cNvPr id="168" name="Shape 168"/>
          <p:cNvSpPr/>
          <p:nvPr/>
        </p:nvSpPr>
        <p:spPr>
          <a:xfrm flipH="1" flipV="1">
            <a:off x="1346200" y="3102783"/>
            <a:ext cx="2788183" cy="4032784"/>
          </a:xfrm>
          <a:prstGeom prst="line">
            <a:avLst/>
          </a:prstGeom>
          <a:ln w="63500">
            <a:solidFill>
              <a:srgbClr val="6E4FF3"/>
            </a:solidFill>
            <a:miter lim="400000"/>
            <a:tailEnd type="triangle"/>
          </a:ln>
        </p:spPr>
        <p:txBody>
          <a:bodyPr lIns="50800" tIns="50800" rIns="50800" bIns="50800" anchor="ctr"/>
          <a:lstStyle/>
          <a:p>
            <a:pPr>
              <a:defRPr sz="3200"/>
            </a:pPr>
            <a:endParaRPr/>
          </a:p>
        </p:txBody>
      </p:sp>
      <p:sp>
        <p:nvSpPr>
          <p:cNvPr id="169" name="Shape 169"/>
          <p:cNvSpPr/>
          <p:nvPr/>
        </p:nvSpPr>
        <p:spPr>
          <a:xfrm flipH="1" flipV="1">
            <a:off x="2050530" y="3070195"/>
            <a:ext cx="2795053" cy="4914073"/>
          </a:xfrm>
          <a:prstGeom prst="line">
            <a:avLst/>
          </a:prstGeom>
          <a:ln w="63500">
            <a:solidFill>
              <a:srgbClr val="6E4FF3"/>
            </a:solidFill>
            <a:miter lim="400000"/>
            <a:tailEnd type="triangle"/>
          </a:ln>
        </p:spPr>
        <p:txBody>
          <a:bodyPr lIns="50800" tIns="50800" rIns="50800" bIns="50800" anchor="ctr"/>
          <a:lstStyle/>
          <a:p>
            <a:pPr>
              <a:defRPr sz="3200"/>
            </a:pPr>
            <a:endParaRPr/>
          </a:p>
        </p:txBody>
      </p:sp>
      <p:sp>
        <p:nvSpPr>
          <p:cNvPr id="170" name="Shape 170"/>
          <p:cNvSpPr/>
          <p:nvPr/>
        </p:nvSpPr>
        <p:spPr>
          <a:xfrm>
            <a:off x="3217664" y="6889749"/>
            <a:ext cx="4004073" cy="762001"/>
          </a:xfrm>
          <a:prstGeom prst="rect">
            <a:avLst/>
          </a:prstGeom>
          <a:ln w="63500">
            <a:solidFill>
              <a:srgbClr val="6E4FF3"/>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100" b="1">
                <a:solidFill>
                  <a:srgbClr val="000000"/>
                </a:solidFill>
                <a:latin typeface="Georgia"/>
                <a:ea typeface="Georgia"/>
                <a:cs typeface="Georgia"/>
                <a:sym typeface="Georgia"/>
              </a:defRPr>
            </a:lvl1pPr>
          </a:lstStyle>
          <a:p>
            <a:pPr>
              <a:defRPr>
                <a:solidFill>
                  <a:srgbClr val="090909"/>
                </a:solidFill>
              </a:defRPr>
            </a:pPr>
            <a:r>
              <a:rPr>
                <a:solidFill>
                  <a:srgbClr val="000000"/>
                </a:solidFill>
              </a:rPr>
              <a:t>a.Fixed salary</a:t>
            </a:r>
          </a:p>
        </p:txBody>
      </p:sp>
      <p:sp>
        <p:nvSpPr>
          <p:cNvPr id="171" name="Shape 171"/>
          <p:cNvSpPr/>
          <p:nvPr/>
        </p:nvSpPr>
        <p:spPr>
          <a:xfrm>
            <a:off x="3217664" y="7886699"/>
            <a:ext cx="6569472" cy="762001"/>
          </a:xfrm>
          <a:prstGeom prst="rect">
            <a:avLst/>
          </a:prstGeom>
          <a:ln w="63500">
            <a:solidFill>
              <a:srgbClr val="6E4FF3"/>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100" b="1">
                <a:solidFill>
                  <a:srgbClr val="000000"/>
                </a:solidFill>
                <a:latin typeface="Georgia"/>
                <a:ea typeface="Georgia"/>
                <a:cs typeface="Georgia"/>
                <a:sym typeface="Georgia"/>
              </a:defRPr>
            </a:lvl1pPr>
          </a:lstStyle>
          <a:p>
            <a:pPr>
              <a:defRPr>
                <a:solidFill>
                  <a:srgbClr val="090909"/>
                </a:solidFill>
              </a:defRPr>
            </a:pPr>
            <a:r>
              <a:rPr>
                <a:solidFill>
                  <a:srgbClr val="000000"/>
                </a:solidFill>
              </a:rPr>
              <a:t>b. Additional earning</a:t>
            </a:r>
          </a:p>
        </p:txBody>
      </p:sp>
      <p:sp>
        <p:nvSpPr>
          <p:cNvPr id="172" name="Shape 172"/>
          <p:cNvSpPr/>
          <p:nvPr/>
        </p:nvSpPr>
        <p:spPr>
          <a:xfrm>
            <a:off x="3217664" y="8796324"/>
            <a:ext cx="6569472" cy="762001"/>
          </a:xfrm>
          <a:prstGeom prst="rect">
            <a:avLst/>
          </a:prstGeom>
          <a:ln w="63500">
            <a:solidFill>
              <a:srgbClr val="6E4FF3"/>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100" b="1">
                <a:solidFill>
                  <a:srgbClr val="000000"/>
                </a:solidFill>
                <a:latin typeface="Georgia"/>
                <a:ea typeface="Georgia"/>
                <a:cs typeface="Georgia"/>
                <a:sym typeface="Georgia"/>
              </a:defRPr>
            </a:lvl1pPr>
          </a:lstStyle>
          <a:p>
            <a:pPr>
              <a:defRPr>
                <a:solidFill>
                  <a:srgbClr val="090909"/>
                </a:solidFill>
              </a:defRPr>
            </a:pPr>
            <a:r>
              <a:rPr>
                <a:solidFill>
                  <a:srgbClr val="000000"/>
                </a:solidFill>
              </a:rPr>
              <a:t>c. Extra earnings</a:t>
            </a:r>
          </a:p>
        </p:txBody>
      </p:sp>
      <p:sp>
        <p:nvSpPr>
          <p:cNvPr id="173" name="Shape 173"/>
          <p:cNvSpPr/>
          <p:nvPr/>
        </p:nvSpPr>
        <p:spPr>
          <a:xfrm>
            <a:off x="3141464" y="5899149"/>
            <a:ext cx="2759473" cy="762001"/>
          </a:xfrm>
          <a:prstGeom prst="rect">
            <a:avLst/>
          </a:prstGeom>
          <a:ln w="63500">
            <a:solidFill>
              <a:srgbClr val="6E4FF3"/>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100" b="1">
                <a:solidFill>
                  <a:srgbClr val="000000"/>
                </a:solidFill>
                <a:latin typeface="Georgia"/>
                <a:ea typeface="Georgia"/>
                <a:cs typeface="Georgia"/>
                <a:sym typeface="Georgia"/>
              </a:defRPr>
            </a:lvl1pPr>
          </a:lstStyle>
          <a:p>
            <a:pPr>
              <a:defRPr>
                <a:solidFill>
                  <a:srgbClr val="090909"/>
                </a:solidFill>
              </a:defRPr>
            </a:pPr>
            <a:r>
              <a:rPr>
                <a:solidFill>
                  <a:srgbClr val="000000"/>
                </a:solidFill>
              </a:rPr>
              <a:t>INCOME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70">
                                            <p:bg/>
                                          </p:spTgt>
                                        </p:tgtEl>
                                        <p:attrNameLst>
                                          <p:attrName>style.visibility</p:attrName>
                                        </p:attrNameLst>
                                      </p:cBhvr>
                                      <p:to>
                                        <p:strVal val="visible"/>
                                      </p:to>
                                    </p:set>
                                  </p:childTnLst>
                                </p:cTn>
                              </p:par>
                              <p:par>
                                <p:cTn id="13" presetID="1" presetClass="entr" presetSubtype="0" fill="hold" grpId="2" nodeType="withEffect">
                                  <p:stCondLst>
                                    <p:cond delay="0"/>
                                  </p:stCondLst>
                                  <p:iterate>
                                    <p:tmAbs val="0"/>
                                  </p:iterate>
                                  <p:childTnLst>
                                    <p:set>
                                      <p:cBhvr>
                                        <p:cTn id="14" fill="hold"/>
                                        <p:tgtEl>
                                          <p:spTgt spid="170">
                                            <p:txEl>
                                              <p:pRg st="0" end="0"/>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3" nodeType="afterEffect">
                                  <p:stCondLst>
                                    <p:cond delay="0"/>
                                  </p:stCondLst>
                                  <p:iterate>
                                    <p:tmAbs val="0"/>
                                  </p:iterate>
                                  <p:childTnLst>
                                    <p:set>
                                      <p:cBhvr>
                                        <p:cTn id="17" fill="hold"/>
                                        <p:tgtEl>
                                          <p:spTgt spid="168"/>
                                        </p:tgtEl>
                                        <p:attrNameLst>
                                          <p:attrName>style.visibility</p:attrName>
                                        </p:attrNameLst>
                                      </p:cBhvr>
                                      <p:to>
                                        <p:strVal val="visible"/>
                                      </p:to>
                                    </p:set>
                                    <p:animEffect transition="in" filter="wipe(right)">
                                      <p:cBhvr>
                                        <p:cTn id="18" dur="2000"/>
                                        <p:tgtEl>
                                          <p:spTgt spid="16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iterate>
                                    <p:tmAbs val="0"/>
                                  </p:iterate>
                                  <p:childTnLst>
                                    <p:set>
                                      <p:cBhvr>
                                        <p:cTn id="22" fill="hold"/>
                                        <p:tgtEl>
                                          <p:spTgt spid="171">
                                            <p:bg/>
                                          </p:spTgt>
                                        </p:tgtEl>
                                        <p:attrNameLst>
                                          <p:attrName>style.visibility</p:attrName>
                                        </p:attrNameLst>
                                      </p:cBhvr>
                                      <p:to>
                                        <p:strVal val="visible"/>
                                      </p:to>
                                    </p:set>
                                  </p:childTnLst>
                                </p:cTn>
                              </p:par>
                              <p:par>
                                <p:cTn id="23" presetID="1" presetClass="entr" presetSubtype="0" fill="hold" grpId="4" nodeType="withEffect">
                                  <p:stCondLst>
                                    <p:cond delay="0"/>
                                  </p:stCondLst>
                                  <p:iterate>
                                    <p:tmAbs val="0"/>
                                  </p:iterate>
                                  <p:childTnLst>
                                    <p:set>
                                      <p:cBhvr>
                                        <p:cTn id="24" fill="hold"/>
                                        <p:tgtEl>
                                          <p:spTgt spid="171">
                                            <p:txEl>
                                              <p:pRg st="0" end="0"/>
                                            </p:txEl>
                                          </p:spTgt>
                                        </p:tgtEl>
                                        <p:attrNameLst>
                                          <p:attrName>style.visibility</p:attrName>
                                        </p:attrNameLst>
                                      </p:cBhvr>
                                      <p:to>
                                        <p:strVal val="visible"/>
                                      </p:to>
                                    </p:set>
                                  </p:childTnLst>
                                </p:cTn>
                              </p:par>
                            </p:childTnLst>
                          </p:cTn>
                        </p:par>
                        <p:par>
                          <p:cTn id="25" fill="hold">
                            <p:stCondLst>
                              <p:cond delay="0"/>
                            </p:stCondLst>
                            <p:childTnLst>
                              <p:par>
                                <p:cTn id="26" presetID="22" presetClass="entr" presetSubtype="2" fill="hold" grpId="5" nodeType="afterEffect">
                                  <p:stCondLst>
                                    <p:cond delay="0"/>
                                  </p:stCondLst>
                                  <p:iterate>
                                    <p:tmAbs val="0"/>
                                  </p:iterate>
                                  <p:childTnLst>
                                    <p:set>
                                      <p:cBhvr>
                                        <p:cTn id="27" fill="hold"/>
                                        <p:tgtEl>
                                          <p:spTgt spid="169"/>
                                        </p:tgtEl>
                                        <p:attrNameLst>
                                          <p:attrName>style.visibility</p:attrName>
                                        </p:attrNameLst>
                                      </p:cBhvr>
                                      <p:to>
                                        <p:strVal val="visible"/>
                                      </p:to>
                                    </p:set>
                                    <p:animEffect transition="in" filter="wipe(right)">
                                      <p:cBhvr>
                                        <p:cTn id="28" dur="1000"/>
                                        <p:tgtEl>
                                          <p:spTgt spid="16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6" nodeType="clickEffect">
                                  <p:stCondLst>
                                    <p:cond delay="0"/>
                                  </p:stCondLst>
                                  <p:iterate>
                                    <p:tmAbs val="0"/>
                                  </p:iterate>
                                  <p:childTnLst>
                                    <p:set>
                                      <p:cBhvr>
                                        <p:cTn id="32" fill="hold"/>
                                        <p:tgtEl>
                                          <p:spTgt spid="172">
                                            <p:bg/>
                                          </p:spTgt>
                                        </p:tgtEl>
                                        <p:attrNameLst>
                                          <p:attrName>style.visibility</p:attrName>
                                        </p:attrNameLst>
                                      </p:cBhvr>
                                      <p:to>
                                        <p:strVal val="visible"/>
                                      </p:to>
                                    </p:set>
                                  </p:childTnLst>
                                </p:cTn>
                              </p:par>
                              <p:par>
                                <p:cTn id="33" presetID="1" presetClass="entr" presetSubtype="0" fill="hold" grpId="6" nodeType="withEffect">
                                  <p:stCondLst>
                                    <p:cond delay="0"/>
                                  </p:stCondLst>
                                  <p:iterate>
                                    <p:tmAbs val="0"/>
                                  </p:iterate>
                                  <p:childTnLst>
                                    <p:set>
                                      <p:cBhvr>
                                        <p:cTn id="34" fill="hold"/>
                                        <p:tgtEl>
                                          <p:spTgt spid="1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3" animBg="1" advAuto="0"/>
      <p:bldP spid="169" grpId="5" animBg="1" advAuto="0"/>
      <p:bldP spid="170" grpId="2" build="p" bldLvl="5" animBg="1" advAuto="0"/>
      <p:bldP spid="171" grpId="4" build="p" bldLvl="5" animBg="1" advAuto="0"/>
      <p:bldP spid="172" grpId="6" build="p" bldLvl="5" animBg="1" advAuto="0"/>
      <p:bldP spid="173" grpId="1" build="p" bldLvl="5"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19" name="Shape 419"/>
          <p:cNvSpPr/>
          <p:nvPr/>
        </p:nvSpPr>
        <p:spPr>
          <a:xfrm>
            <a:off x="5055841" y="2350345"/>
            <a:ext cx="2893118" cy="64897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00000"/>
                </a:solidFill>
                <a:latin typeface="DIN Alternate"/>
                <a:ea typeface="DIN Alternate"/>
                <a:cs typeface="DIN Alternate"/>
                <a:sym typeface="DIN Alternate"/>
              </a:defRPr>
            </a:pPr>
            <a:r>
              <a:t>GROCERIES</a:t>
            </a:r>
          </a:p>
          <a:p>
            <a:pPr>
              <a:defRPr sz="2100">
                <a:solidFill>
                  <a:srgbClr val="000000"/>
                </a:solidFill>
                <a:latin typeface="DIN Alternate"/>
                <a:ea typeface="DIN Alternate"/>
                <a:cs typeface="DIN Alternate"/>
                <a:sym typeface="DIN Alternate"/>
              </a:defRPr>
            </a:pPr>
            <a:r>
              <a:t>Rice, Potatoes</a:t>
            </a:r>
          </a:p>
          <a:p>
            <a:pPr>
              <a:defRPr sz="2100">
                <a:solidFill>
                  <a:srgbClr val="000000"/>
                </a:solidFill>
                <a:latin typeface="DIN Alternate"/>
                <a:ea typeface="DIN Alternate"/>
                <a:cs typeface="DIN Alternate"/>
                <a:sym typeface="DIN Alternate"/>
              </a:defRPr>
            </a:pPr>
            <a:r>
              <a:t>Breads</a:t>
            </a:r>
          </a:p>
          <a:p>
            <a:pPr>
              <a:defRPr sz="2100">
                <a:solidFill>
                  <a:srgbClr val="000000"/>
                </a:solidFill>
                <a:latin typeface="DIN Alternate"/>
                <a:ea typeface="DIN Alternate"/>
                <a:cs typeface="DIN Alternate"/>
                <a:sym typeface="DIN Alternate"/>
              </a:defRPr>
            </a:pPr>
            <a:r>
              <a:t>Margarine</a:t>
            </a:r>
          </a:p>
          <a:p>
            <a:pPr>
              <a:defRPr sz="2100">
                <a:solidFill>
                  <a:srgbClr val="000000"/>
                </a:solidFill>
                <a:latin typeface="DIN Alternate"/>
                <a:ea typeface="DIN Alternate"/>
                <a:cs typeface="DIN Alternate"/>
                <a:sym typeface="DIN Alternate"/>
              </a:defRPr>
            </a:pPr>
            <a:r>
              <a:t>Nutella</a:t>
            </a:r>
          </a:p>
          <a:p>
            <a:pPr>
              <a:defRPr sz="2100">
                <a:solidFill>
                  <a:srgbClr val="000000"/>
                </a:solidFill>
                <a:latin typeface="DIN Alternate"/>
                <a:ea typeface="DIN Alternate"/>
                <a:cs typeface="DIN Alternate"/>
                <a:sym typeface="DIN Alternate"/>
              </a:defRPr>
            </a:pPr>
            <a:r>
              <a:t>Peanut Butter</a:t>
            </a:r>
          </a:p>
          <a:p>
            <a:pPr>
              <a:defRPr sz="2100">
                <a:solidFill>
                  <a:srgbClr val="000000"/>
                </a:solidFill>
                <a:latin typeface="DIN Alternate"/>
                <a:ea typeface="DIN Alternate"/>
                <a:cs typeface="DIN Alternate"/>
                <a:sym typeface="DIN Alternate"/>
              </a:defRPr>
            </a:pPr>
            <a:r>
              <a:t>Mayonnaise</a:t>
            </a:r>
          </a:p>
          <a:p>
            <a:pPr>
              <a:defRPr sz="2100">
                <a:solidFill>
                  <a:srgbClr val="000000"/>
                </a:solidFill>
                <a:latin typeface="DIN Alternate"/>
                <a:ea typeface="DIN Alternate"/>
                <a:cs typeface="DIN Alternate"/>
                <a:sym typeface="DIN Alternate"/>
              </a:defRPr>
            </a:pPr>
            <a:r>
              <a:t>Cereals</a:t>
            </a:r>
          </a:p>
          <a:p>
            <a:pPr>
              <a:defRPr sz="2100">
                <a:solidFill>
                  <a:srgbClr val="000000"/>
                </a:solidFill>
                <a:latin typeface="DIN Alternate"/>
                <a:ea typeface="DIN Alternate"/>
                <a:cs typeface="DIN Alternate"/>
                <a:sym typeface="DIN Alternate"/>
              </a:defRPr>
            </a:pPr>
            <a:r>
              <a:t>Waffles</a:t>
            </a:r>
          </a:p>
          <a:p>
            <a:pPr>
              <a:defRPr sz="2100">
                <a:solidFill>
                  <a:srgbClr val="000000"/>
                </a:solidFill>
                <a:latin typeface="DIN Alternate"/>
                <a:ea typeface="DIN Alternate"/>
                <a:cs typeface="DIN Alternate"/>
                <a:sym typeface="DIN Alternate"/>
              </a:defRPr>
            </a:pPr>
            <a:r>
              <a:t>Soy Milk</a:t>
            </a:r>
          </a:p>
          <a:p>
            <a:pPr>
              <a:defRPr sz="2100">
                <a:solidFill>
                  <a:srgbClr val="000000"/>
                </a:solidFill>
                <a:latin typeface="DIN Alternate"/>
                <a:ea typeface="DIN Alternate"/>
                <a:cs typeface="DIN Alternate"/>
                <a:sym typeface="DIN Alternate"/>
              </a:defRPr>
            </a:pPr>
            <a:r>
              <a:t>Apple Juice</a:t>
            </a:r>
          </a:p>
          <a:p>
            <a:pPr>
              <a:defRPr sz="2100">
                <a:solidFill>
                  <a:srgbClr val="000000"/>
                </a:solidFill>
                <a:latin typeface="DIN Alternate"/>
                <a:ea typeface="DIN Alternate"/>
                <a:cs typeface="DIN Alternate"/>
                <a:sym typeface="DIN Alternate"/>
              </a:defRPr>
            </a:pPr>
            <a:r>
              <a:t>Water</a:t>
            </a:r>
          </a:p>
          <a:p>
            <a:pPr>
              <a:defRPr sz="2100">
                <a:solidFill>
                  <a:srgbClr val="000000"/>
                </a:solidFill>
                <a:latin typeface="DIN Alternate"/>
                <a:ea typeface="DIN Alternate"/>
                <a:cs typeface="DIN Alternate"/>
                <a:sym typeface="DIN Alternate"/>
              </a:defRPr>
            </a:pPr>
            <a:r>
              <a:t>Carrots/Vegetables</a:t>
            </a:r>
          </a:p>
          <a:p>
            <a:pPr>
              <a:defRPr sz="2100">
                <a:solidFill>
                  <a:srgbClr val="000000"/>
                </a:solidFill>
                <a:latin typeface="DIN Alternate"/>
                <a:ea typeface="DIN Alternate"/>
                <a:cs typeface="DIN Alternate"/>
                <a:sym typeface="DIN Alternate"/>
              </a:defRPr>
            </a:pPr>
            <a:r>
              <a:t>Oranges/Pears/Bananas</a:t>
            </a:r>
          </a:p>
          <a:p>
            <a:pPr>
              <a:defRPr sz="2100">
                <a:solidFill>
                  <a:srgbClr val="000000"/>
                </a:solidFill>
                <a:latin typeface="DIN Alternate"/>
                <a:ea typeface="DIN Alternate"/>
                <a:cs typeface="DIN Alternate"/>
                <a:sym typeface="DIN Alternate"/>
              </a:defRPr>
            </a:pPr>
            <a:r>
              <a:t>Persimons/Mangoes/Grapes</a:t>
            </a:r>
          </a:p>
          <a:p>
            <a:pPr>
              <a:defRPr sz="2100">
                <a:solidFill>
                  <a:srgbClr val="000000"/>
                </a:solidFill>
                <a:latin typeface="DIN Alternate"/>
                <a:ea typeface="DIN Alternate"/>
                <a:cs typeface="DIN Alternate"/>
                <a:sym typeface="DIN Alternate"/>
              </a:defRPr>
            </a:pPr>
            <a:r>
              <a:t>Oil</a:t>
            </a:r>
          </a:p>
          <a:p>
            <a:pPr>
              <a:defRPr sz="2100">
                <a:solidFill>
                  <a:srgbClr val="000000"/>
                </a:solidFill>
                <a:latin typeface="DIN Alternate"/>
                <a:ea typeface="DIN Alternate"/>
                <a:cs typeface="DIN Alternate"/>
                <a:sym typeface="DIN Alternate"/>
              </a:defRPr>
            </a:pPr>
            <a:r>
              <a:t>Salt</a:t>
            </a:r>
          </a:p>
          <a:p>
            <a:pPr>
              <a:defRPr sz="2100">
                <a:solidFill>
                  <a:srgbClr val="000000"/>
                </a:solidFill>
                <a:latin typeface="DIN Alternate"/>
                <a:ea typeface="DIN Alternate"/>
                <a:cs typeface="DIN Alternate"/>
                <a:sym typeface="DIN Alternate"/>
              </a:defRPr>
            </a:pPr>
            <a:r>
              <a:t>Eggs</a:t>
            </a:r>
          </a:p>
          <a:p>
            <a:pPr>
              <a:defRPr sz="2100">
                <a:solidFill>
                  <a:srgbClr val="000000"/>
                </a:solidFill>
                <a:latin typeface="DIN Alternate"/>
                <a:ea typeface="DIN Alternate"/>
                <a:cs typeface="DIN Alternate"/>
                <a:sym typeface="DIN Alternate"/>
              </a:defRPr>
            </a:pPr>
            <a:r>
              <a:t>Mushroom</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22" name="Shape 422"/>
          <p:cNvSpPr/>
          <p:nvPr/>
        </p:nvSpPr>
        <p:spPr>
          <a:xfrm>
            <a:off x="4987346" y="2348130"/>
            <a:ext cx="2893119" cy="1409701"/>
          </a:xfrm>
          <a:prstGeom prst="rect">
            <a:avLst/>
          </a:prstGeom>
          <a:ln w="38100">
            <a:solidFill>
              <a:srgbClr val="0F0F0F"/>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40404"/>
                </a:solidFill>
                <a:latin typeface="DIN Alternate"/>
                <a:ea typeface="DIN Alternate"/>
                <a:cs typeface="DIN Alternate"/>
                <a:sym typeface="DIN Alternate"/>
              </a:defRPr>
            </a:pPr>
            <a:r>
              <a:t>APPAREL</a:t>
            </a:r>
          </a:p>
          <a:p>
            <a:pPr>
              <a:defRPr sz="2100">
                <a:solidFill>
                  <a:srgbClr val="040404"/>
                </a:solidFill>
                <a:latin typeface="DIN Alternate"/>
                <a:ea typeface="DIN Alternate"/>
                <a:cs typeface="DIN Alternate"/>
                <a:sym typeface="DIN Alternate"/>
              </a:defRPr>
            </a:pPr>
            <a:r>
              <a:t>Clothing</a:t>
            </a:r>
          </a:p>
          <a:p>
            <a:pPr>
              <a:defRPr sz="2100">
                <a:solidFill>
                  <a:srgbClr val="040404"/>
                </a:solidFill>
                <a:latin typeface="DIN Alternate"/>
                <a:ea typeface="DIN Alternate"/>
                <a:cs typeface="DIN Alternate"/>
                <a:sym typeface="DIN Alternate"/>
              </a:defRPr>
            </a:pPr>
            <a:r>
              <a:t>Warm Clothing, Gloves, etc.</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25" name="Shape 425"/>
          <p:cNvSpPr/>
          <p:nvPr/>
        </p:nvSpPr>
        <p:spPr>
          <a:xfrm>
            <a:off x="4987346" y="2655116"/>
            <a:ext cx="2893119" cy="7747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10101"/>
                </a:solidFill>
                <a:latin typeface="DIN Alternate"/>
                <a:ea typeface="DIN Alternate"/>
                <a:cs typeface="DIN Alternate"/>
                <a:sym typeface="DIN Alternate"/>
              </a:defRPr>
            </a:pPr>
            <a:r>
              <a:t>INCOME TAX</a:t>
            </a:r>
          </a:p>
          <a:p>
            <a:pPr>
              <a:defRPr sz="2100">
                <a:solidFill>
                  <a:srgbClr val="010101"/>
                </a:solidFill>
                <a:latin typeface="DIN Alternate"/>
                <a:ea typeface="DIN Alternate"/>
                <a:cs typeface="DIN Alternate"/>
                <a:sym typeface="DIN Alternate"/>
              </a:defRPr>
            </a:pPr>
            <a:r>
              <a:t>Income Tax</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28" name="Shape 428"/>
          <p:cNvSpPr/>
          <p:nvPr/>
        </p:nvSpPr>
        <p:spPr>
          <a:xfrm>
            <a:off x="5055841" y="2347530"/>
            <a:ext cx="2893118" cy="23622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50505"/>
                </a:solidFill>
                <a:latin typeface="DIN Alternate"/>
                <a:ea typeface="DIN Alternate"/>
                <a:cs typeface="DIN Alternate"/>
                <a:sym typeface="DIN Alternate"/>
              </a:defRPr>
            </a:pPr>
            <a:r>
              <a:t>UTILITIES</a:t>
            </a:r>
          </a:p>
          <a:p>
            <a:pPr>
              <a:defRPr sz="2100">
                <a:solidFill>
                  <a:srgbClr val="050505"/>
                </a:solidFill>
                <a:latin typeface="DIN Alternate"/>
                <a:ea typeface="DIN Alternate"/>
                <a:cs typeface="DIN Alternate"/>
                <a:sym typeface="DIN Alternate"/>
              </a:defRPr>
            </a:pPr>
            <a:r>
              <a:t>Heating System</a:t>
            </a:r>
          </a:p>
          <a:p>
            <a:pPr>
              <a:defRPr sz="2100">
                <a:solidFill>
                  <a:srgbClr val="050505"/>
                </a:solidFill>
                <a:latin typeface="DIN Alternate"/>
                <a:ea typeface="DIN Alternate"/>
                <a:cs typeface="DIN Alternate"/>
                <a:sym typeface="DIN Alternate"/>
              </a:defRPr>
            </a:pPr>
            <a:r>
              <a:t>Electricity</a:t>
            </a:r>
          </a:p>
          <a:p>
            <a:pPr>
              <a:defRPr sz="2100">
                <a:solidFill>
                  <a:srgbClr val="050505"/>
                </a:solidFill>
                <a:latin typeface="DIN Alternate"/>
                <a:ea typeface="DIN Alternate"/>
                <a:cs typeface="DIN Alternate"/>
                <a:sym typeface="DIN Alternate"/>
              </a:defRPr>
            </a:pPr>
            <a:r>
              <a:t>Telephone</a:t>
            </a:r>
          </a:p>
          <a:p>
            <a:pPr>
              <a:defRPr sz="2100">
                <a:solidFill>
                  <a:srgbClr val="050505"/>
                </a:solidFill>
                <a:latin typeface="DIN Alternate"/>
                <a:ea typeface="DIN Alternate"/>
                <a:cs typeface="DIN Alternate"/>
                <a:sym typeface="DIN Alternate"/>
              </a:defRPr>
            </a:pPr>
            <a:r>
              <a:t>Internet</a:t>
            </a:r>
          </a:p>
          <a:p>
            <a:pPr>
              <a:defRPr sz="2100">
                <a:solidFill>
                  <a:srgbClr val="050505"/>
                </a:solidFill>
                <a:latin typeface="DIN Alternate"/>
                <a:ea typeface="DIN Alternate"/>
                <a:cs typeface="DIN Alternate"/>
                <a:sym typeface="DIN Alternate"/>
              </a:defRPr>
            </a:pPr>
            <a:r>
              <a:t>Cable TV</a:t>
            </a:r>
          </a:p>
          <a:p>
            <a:pPr>
              <a:defRPr sz="2100">
                <a:solidFill>
                  <a:srgbClr val="050505"/>
                </a:solidFill>
                <a:latin typeface="DIN Alternate"/>
                <a:ea typeface="DIN Alternate"/>
                <a:cs typeface="DIN Alternate"/>
                <a:sym typeface="DIN Alternate"/>
              </a:defRPr>
            </a:pPr>
            <a:r>
              <a:t>Garbage</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31" name="Shape 431"/>
          <p:cNvSpPr/>
          <p:nvPr/>
        </p:nvSpPr>
        <p:spPr>
          <a:xfrm>
            <a:off x="4987346" y="2324734"/>
            <a:ext cx="2893119" cy="45847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00000"/>
                </a:solidFill>
                <a:latin typeface="DIN Alternate"/>
                <a:ea typeface="DIN Alternate"/>
                <a:cs typeface="DIN Alternate"/>
                <a:sym typeface="DIN Alternate"/>
              </a:defRPr>
            </a:pPr>
            <a:r>
              <a:t>HOME APPLIANCES</a:t>
            </a:r>
          </a:p>
          <a:p>
            <a:pPr>
              <a:defRPr sz="2100">
                <a:solidFill>
                  <a:srgbClr val="000000"/>
                </a:solidFill>
                <a:latin typeface="DIN Alternate"/>
                <a:ea typeface="DIN Alternate"/>
                <a:cs typeface="DIN Alternate"/>
                <a:sym typeface="DIN Alternate"/>
              </a:defRPr>
            </a:pPr>
            <a:r>
              <a:t>Rice Cooker</a:t>
            </a:r>
          </a:p>
          <a:p>
            <a:pPr>
              <a:defRPr sz="2100">
                <a:solidFill>
                  <a:srgbClr val="000000"/>
                </a:solidFill>
                <a:latin typeface="DIN Alternate"/>
                <a:ea typeface="DIN Alternate"/>
                <a:cs typeface="DIN Alternate"/>
                <a:sym typeface="DIN Alternate"/>
              </a:defRPr>
            </a:pPr>
            <a:r>
              <a:t>Slow Cooker</a:t>
            </a:r>
          </a:p>
          <a:p>
            <a:pPr>
              <a:defRPr sz="2100">
                <a:solidFill>
                  <a:srgbClr val="000000"/>
                </a:solidFill>
                <a:latin typeface="DIN Alternate"/>
                <a:ea typeface="DIN Alternate"/>
                <a:cs typeface="DIN Alternate"/>
                <a:sym typeface="DIN Alternate"/>
              </a:defRPr>
            </a:pPr>
            <a:r>
              <a:t>Juicer</a:t>
            </a:r>
          </a:p>
          <a:p>
            <a:pPr>
              <a:defRPr sz="2100">
                <a:solidFill>
                  <a:srgbClr val="000000"/>
                </a:solidFill>
                <a:latin typeface="DIN Alternate"/>
                <a:ea typeface="DIN Alternate"/>
                <a:cs typeface="DIN Alternate"/>
                <a:sym typeface="DIN Alternate"/>
              </a:defRPr>
            </a:pPr>
            <a:r>
              <a:t>Aroma Lamp</a:t>
            </a:r>
          </a:p>
          <a:p>
            <a:pPr>
              <a:defRPr sz="2100">
                <a:solidFill>
                  <a:srgbClr val="000000"/>
                </a:solidFill>
                <a:latin typeface="DIN Alternate"/>
                <a:ea typeface="DIN Alternate"/>
                <a:cs typeface="DIN Alternate"/>
                <a:sym typeface="DIN Alternate"/>
              </a:defRPr>
            </a:pPr>
            <a:r>
              <a:t>Dish Washer</a:t>
            </a:r>
          </a:p>
          <a:p>
            <a:pPr>
              <a:defRPr sz="2100">
                <a:solidFill>
                  <a:srgbClr val="000000"/>
                </a:solidFill>
                <a:latin typeface="DIN Alternate"/>
                <a:ea typeface="DIN Alternate"/>
                <a:cs typeface="DIN Alternate"/>
                <a:sym typeface="DIN Alternate"/>
              </a:defRPr>
            </a:pPr>
            <a:r>
              <a:t>Microwave Oven</a:t>
            </a:r>
          </a:p>
          <a:p>
            <a:pPr>
              <a:defRPr sz="2100">
                <a:solidFill>
                  <a:srgbClr val="000000"/>
                </a:solidFill>
                <a:latin typeface="DIN Alternate"/>
                <a:ea typeface="DIN Alternate"/>
                <a:cs typeface="DIN Alternate"/>
                <a:sym typeface="DIN Alternate"/>
              </a:defRPr>
            </a:pPr>
            <a:r>
              <a:t>Hi Fi</a:t>
            </a:r>
          </a:p>
          <a:p>
            <a:pPr>
              <a:defRPr sz="2100">
                <a:solidFill>
                  <a:srgbClr val="000000"/>
                </a:solidFill>
                <a:latin typeface="DIN Alternate"/>
                <a:ea typeface="DIN Alternate"/>
                <a:cs typeface="DIN Alternate"/>
                <a:sym typeface="DIN Alternate"/>
              </a:defRPr>
            </a:pPr>
            <a:r>
              <a:t>Home Theater</a:t>
            </a:r>
          </a:p>
          <a:p>
            <a:pPr>
              <a:defRPr sz="2100">
                <a:solidFill>
                  <a:srgbClr val="000000"/>
                </a:solidFill>
                <a:latin typeface="DIN Alternate"/>
                <a:ea typeface="DIN Alternate"/>
                <a:cs typeface="DIN Alternate"/>
                <a:sym typeface="DIN Alternate"/>
              </a:defRPr>
            </a:pPr>
            <a:r>
              <a:t>Gas Fire Place</a:t>
            </a:r>
          </a:p>
          <a:p>
            <a:pPr>
              <a:defRPr sz="2100">
                <a:solidFill>
                  <a:srgbClr val="000000"/>
                </a:solidFill>
                <a:latin typeface="DIN Alternate"/>
                <a:ea typeface="DIN Alternate"/>
                <a:cs typeface="DIN Alternate"/>
                <a:sym typeface="DIN Alternate"/>
              </a:defRPr>
            </a:pPr>
            <a:r>
              <a:t>Refrigerator</a:t>
            </a:r>
          </a:p>
          <a:p>
            <a:pPr>
              <a:defRPr sz="2100">
                <a:solidFill>
                  <a:srgbClr val="000000"/>
                </a:solidFill>
                <a:latin typeface="DIN Alternate"/>
                <a:ea typeface="DIN Alternate"/>
                <a:cs typeface="DIN Alternate"/>
                <a:sym typeface="DIN Alternate"/>
              </a:defRPr>
            </a:pPr>
            <a:r>
              <a:t>Vaccum Cleaner</a:t>
            </a:r>
          </a:p>
          <a:p>
            <a:pPr>
              <a:defRPr sz="2100">
                <a:solidFill>
                  <a:srgbClr val="000000"/>
                </a:solidFill>
                <a:latin typeface="DIN Alternate"/>
                <a:ea typeface="DIN Alternate"/>
                <a:cs typeface="DIN Alternate"/>
                <a:sym typeface="DIN Alternate"/>
              </a:defRPr>
            </a:pPr>
            <a:r>
              <a:t>Hair Dryer</a:t>
            </a:r>
          </a:p>
          <a:p>
            <a:pPr>
              <a:defRPr sz="2100">
                <a:solidFill>
                  <a:srgbClr val="000000"/>
                </a:solidFill>
                <a:latin typeface="DIN Alternate"/>
                <a:ea typeface="DIN Alternate"/>
                <a:cs typeface="DIN Alternate"/>
                <a:sym typeface="DIN Alternate"/>
              </a:defRPr>
            </a:pPr>
            <a:r>
              <a:t>Garbage Disposal Unit</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34" name="Shape 434"/>
          <p:cNvSpPr/>
          <p:nvPr/>
        </p:nvSpPr>
        <p:spPr>
          <a:xfrm>
            <a:off x="4987346" y="2402925"/>
            <a:ext cx="2893119" cy="1409701"/>
          </a:xfrm>
          <a:prstGeom prst="rect">
            <a:avLst/>
          </a:prstGeom>
          <a:ln w="38100">
            <a:solidFill>
              <a:srgbClr val="0C0C0C"/>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00000"/>
                </a:solidFill>
                <a:latin typeface="DIN Alternate"/>
                <a:ea typeface="DIN Alternate"/>
                <a:cs typeface="DIN Alternate"/>
                <a:sym typeface="DIN Alternate"/>
              </a:defRPr>
            </a:pPr>
            <a:r>
              <a:t>TOILETRIES</a:t>
            </a:r>
          </a:p>
          <a:p>
            <a:pPr>
              <a:defRPr sz="2100">
                <a:solidFill>
                  <a:srgbClr val="000000"/>
                </a:solidFill>
                <a:latin typeface="DIN Alternate"/>
                <a:ea typeface="DIN Alternate"/>
                <a:cs typeface="DIN Alternate"/>
                <a:sym typeface="DIN Alternate"/>
              </a:defRPr>
            </a:pPr>
            <a:r>
              <a:t>Tissue Papers</a:t>
            </a:r>
          </a:p>
          <a:p>
            <a:pPr>
              <a:defRPr sz="2100">
                <a:solidFill>
                  <a:srgbClr val="000000"/>
                </a:solidFill>
                <a:latin typeface="DIN Alternate"/>
                <a:ea typeface="DIN Alternate"/>
                <a:cs typeface="DIN Alternate"/>
                <a:sym typeface="DIN Alternate"/>
              </a:defRPr>
            </a:pPr>
            <a:r>
              <a:t>Laundry  Detergent</a:t>
            </a:r>
          </a:p>
          <a:p>
            <a:pPr>
              <a:defRPr sz="2100">
                <a:solidFill>
                  <a:srgbClr val="000000"/>
                </a:solidFill>
                <a:latin typeface="DIN Alternate"/>
                <a:ea typeface="DIN Alternate"/>
                <a:cs typeface="DIN Alternate"/>
                <a:sym typeface="DIN Alternate"/>
              </a:defRPr>
            </a:pPr>
            <a:r>
              <a:t>Cleaning Supplies</a:t>
            </a: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37" name="Shape 437"/>
          <p:cNvSpPr/>
          <p:nvPr/>
        </p:nvSpPr>
        <p:spPr>
          <a:xfrm>
            <a:off x="4987346" y="2380408"/>
            <a:ext cx="2893119" cy="2362201"/>
          </a:xfrm>
          <a:prstGeom prst="rect">
            <a:avLst/>
          </a:prstGeom>
          <a:ln w="38100">
            <a:solidFill>
              <a:srgbClr val="010101"/>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20202"/>
                </a:solidFill>
                <a:latin typeface="DIN Alternate"/>
                <a:ea typeface="DIN Alternate"/>
                <a:cs typeface="DIN Alternate"/>
                <a:sym typeface="DIN Alternate"/>
              </a:defRPr>
            </a:pPr>
            <a:r>
              <a:t>TRANSPORTATION</a:t>
            </a:r>
          </a:p>
          <a:p>
            <a:pPr>
              <a:defRPr sz="2100">
                <a:solidFill>
                  <a:srgbClr val="020202"/>
                </a:solidFill>
                <a:latin typeface="DIN Alternate"/>
                <a:ea typeface="DIN Alternate"/>
                <a:cs typeface="DIN Alternate"/>
                <a:sym typeface="DIN Alternate"/>
              </a:defRPr>
            </a:pPr>
            <a:r>
              <a:t>Fuel</a:t>
            </a:r>
          </a:p>
          <a:p>
            <a:pPr>
              <a:defRPr sz="2100">
                <a:solidFill>
                  <a:srgbClr val="020202"/>
                </a:solidFill>
                <a:latin typeface="DIN Alternate"/>
                <a:ea typeface="DIN Alternate"/>
                <a:cs typeface="DIN Alternate"/>
                <a:sym typeface="DIN Alternate"/>
              </a:defRPr>
            </a:pPr>
            <a:r>
              <a:t>Oil Change</a:t>
            </a:r>
          </a:p>
          <a:p>
            <a:pPr>
              <a:defRPr sz="2100">
                <a:solidFill>
                  <a:srgbClr val="020202"/>
                </a:solidFill>
                <a:latin typeface="DIN Alternate"/>
                <a:ea typeface="DIN Alternate"/>
                <a:cs typeface="DIN Alternate"/>
                <a:sym typeface="DIN Alternate"/>
              </a:defRPr>
            </a:pPr>
            <a:r>
              <a:t>Toll Fees</a:t>
            </a:r>
          </a:p>
          <a:p>
            <a:pPr>
              <a:defRPr sz="2100">
                <a:solidFill>
                  <a:srgbClr val="020202"/>
                </a:solidFill>
                <a:latin typeface="DIN Alternate"/>
                <a:ea typeface="DIN Alternate"/>
                <a:cs typeface="DIN Alternate"/>
                <a:sym typeface="DIN Alternate"/>
              </a:defRPr>
            </a:pPr>
            <a:r>
              <a:t>Parking Fees</a:t>
            </a:r>
          </a:p>
          <a:p>
            <a:pPr>
              <a:defRPr sz="2100">
                <a:solidFill>
                  <a:srgbClr val="020202"/>
                </a:solidFill>
                <a:latin typeface="DIN Alternate"/>
                <a:ea typeface="DIN Alternate"/>
                <a:cs typeface="DIN Alternate"/>
                <a:sym typeface="DIN Alternate"/>
              </a:defRPr>
            </a:pPr>
            <a:r>
              <a:t>Tires</a:t>
            </a:r>
          </a:p>
          <a:p>
            <a:pPr>
              <a:defRPr sz="2100">
                <a:solidFill>
                  <a:srgbClr val="020202"/>
                </a:solidFill>
                <a:latin typeface="DIN Alternate"/>
                <a:ea typeface="DIN Alternate"/>
                <a:cs typeface="DIN Alternate"/>
                <a:sym typeface="DIN Alternate"/>
              </a:defRPr>
            </a:pPr>
            <a:r>
              <a:t>Repairs</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40" name="Shape 440"/>
          <p:cNvSpPr/>
          <p:nvPr/>
        </p:nvSpPr>
        <p:spPr>
          <a:xfrm>
            <a:off x="4845826" y="2426920"/>
            <a:ext cx="2893119" cy="23622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00000"/>
                </a:solidFill>
                <a:latin typeface="DIN Alternate"/>
                <a:ea typeface="DIN Alternate"/>
                <a:cs typeface="DIN Alternate"/>
                <a:sym typeface="DIN Alternate"/>
              </a:defRPr>
            </a:pPr>
            <a:r>
              <a:t>MEDICAL</a:t>
            </a:r>
          </a:p>
          <a:p>
            <a:pPr>
              <a:defRPr sz="2100">
                <a:solidFill>
                  <a:srgbClr val="000000"/>
                </a:solidFill>
                <a:latin typeface="DIN Alternate"/>
                <a:ea typeface="DIN Alternate"/>
                <a:cs typeface="DIN Alternate"/>
                <a:sym typeface="DIN Alternate"/>
              </a:defRPr>
            </a:pPr>
            <a:r>
              <a:t>Copays</a:t>
            </a:r>
          </a:p>
          <a:p>
            <a:pPr>
              <a:defRPr sz="2100">
                <a:solidFill>
                  <a:srgbClr val="000000"/>
                </a:solidFill>
                <a:latin typeface="DIN Alternate"/>
                <a:ea typeface="DIN Alternate"/>
                <a:cs typeface="DIN Alternate"/>
                <a:sym typeface="DIN Alternate"/>
              </a:defRPr>
            </a:pPr>
            <a:r>
              <a:t>Dental Care</a:t>
            </a:r>
          </a:p>
          <a:p>
            <a:pPr>
              <a:defRPr sz="2100">
                <a:solidFill>
                  <a:srgbClr val="000000"/>
                </a:solidFill>
                <a:latin typeface="DIN Alternate"/>
                <a:ea typeface="DIN Alternate"/>
                <a:cs typeface="DIN Alternate"/>
                <a:sym typeface="DIN Alternate"/>
              </a:defRPr>
            </a:pPr>
            <a:r>
              <a:t>Medication</a:t>
            </a:r>
          </a:p>
          <a:p>
            <a:pPr>
              <a:defRPr sz="2100">
                <a:solidFill>
                  <a:srgbClr val="000000"/>
                </a:solidFill>
                <a:latin typeface="DIN Alternate"/>
                <a:ea typeface="DIN Alternate"/>
                <a:cs typeface="DIN Alternate"/>
                <a:sym typeface="DIN Alternate"/>
              </a:defRPr>
            </a:pPr>
            <a:r>
              <a:t>Glasses</a:t>
            </a:r>
          </a:p>
          <a:p>
            <a:pPr>
              <a:defRPr sz="2100">
                <a:solidFill>
                  <a:srgbClr val="000000"/>
                </a:solidFill>
                <a:latin typeface="DIN Alternate"/>
                <a:ea typeface="DIN Alternate"/>
                <a:cs typeface="DIN Alternate"/>
                <a:sym typeface="DIN Alternate"/>
              </a:defRPr>
            </a:pPr>
            <a:r>
              <a:t>Orthodontics</a:t>
            </a:r>
          </a:p>
          <a:p>
            <a:pPr>
              <a:defRPr sz="2100">
                <a:solidFill>
                  <a:srgbClr val="000000"/>
                </a:solidFill>
                <a:latin typeface="DIN Alternate"/>
                <a:ea typeface="DIN Alternate"/>
                <a:cs typeface="DIN Alternate"/>
                <a:sym typeface="DIN Alternate"/>
              </a:defRPr>
            </a:pPr>
            <a:r>
              <a:t>Emergencies</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43" name="Shape 443"/>
          <p:cNvSpPr/>
          <p:nvPr/>
        </p:nvSpPr>
        <p:spPr>
          <a:xfrm>
            <a:off x="4987346" y="2440554"/>
            <a:ext cx="2893119" cy="2044701"/>
          </a:xfrm>
          <a:prstGeom prst="rect">
            <a:avLst/>
          </a:prstGeom>
          <a:ln w="38100">
            <a:solidFill>
              <a:srgbClr val="020202"/>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00000"/>
                </a:solidFill>
                <a:latin typeface="DIN Alternate"/>
                <a:ea typeface="DIN Alternate"/>
                <a:cs typeface="DIN Alternate"/>
                <a:sym typeface="DIN Alternate"/>
              </a:defRPr>
            </a:pPr>
            <a:r>
              <a:t>INSURANCE</a:t>
            </a:r>
          </a:p>
          <a:p>
            <a:pPr>
              <a:defRPr sz="2100">
                <a:solidFill>
                  <a:srgbClr val="000000"/>
                </a:solidFill>
                <a:latin typeface="DIN Alternate"/>
                <a:ea typeface="DIN Alternate"/>
                <a:cs typeface="DIN Alternate"/>
                <a:sym typeface="DIN Alternate"/>
              </a:defRPr>
            </a:pPr>
            <a:r>
              <a:t>Home Insurance</a:t>
            </a:r>
          </a:p>
          <a:p>
            <a:pPr>
              <a:defRPr sz="2100">
                <a:solidFill>
                  <a:srgbClr val="000000"/>
                </a:solidFill>
                <a:latin typeface="DIN Alternate"/>
                <a:ea typeface="DIN Alternate"/>
                <a:cs typeface="DIN Alternate"/>
                <a:sym typeface="DIN Alternate"/>
              </a:defRPr>
            </a:pPr>
            <a:r>
              <a:t>Car Insurance</a:t>
            </a:r>
          </a:p>
          <a:p>
            <a:pPr>
              <a:defRPr sz="2100">
                <a:solidFill>
                  <a:srgbClr val="000000"/>
                </a:solidFill>
                <a:latin typeface="DIN Alternate"/>
                <a:ea typeface="DIN Alternate"/>
                <a:cs typeface="DIN Alternate"/>
                <a:sym typeface="DIN Alternate"/>
              </a:defRPr>
            </a:pPr>
            <a:r>
              <a:t>Health Insurance</a:t>
            </a:r>
          </a:p>
          <a:p>
            <a:pPr>
              <a:defRPr sz="2100">
                <a:solidFill>
                  <a:srgbClr val="000000"/>
                </a:solidFill>
                <a:latin typeface="DIN Alternate"/>
                <a:ea typeface="DIN Alternate"/>
                <a:cs typeface="DIN Alternate"/>
                <a:sym typeface="DIN Alternate"/>
              </a:defRPr>
            </a:pPr>
            <a:r>
              <a:t>Life Insurance</a:t>
            </a:r>
          </a:p>
          <a:p>
            <a:pPr>
              <a:defRPr sz="2100">
                <a:solidFill>
                  <a:srgbClr val="000000"/>
                </a:solidFill>
                <a:latin typeface="DIN Alternate"/>
                <a:ea typeface="DIN Alternate"/>
                <a:cs typeface="DIN Alternate"/>
                <a:sym typeface="DIN Alternate"/>
              </a:defRPr>
            </a:pPr>
            <a:r>
              <a:t>Disability Insurance</a:t>
            </a: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46" name="Shape 446"/>
          <p:cNvSpPr/>
          <p:nvPr/>
        </p:nvSpPr>
        <p:spPr>
          <a:xfrm>
            <a:off x="5055841" y="2410417"/>
            <a:ext cx="2893118" cy="33147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00000"/>
                </a:solidFill>
                <a:latin typeface="DIN Alternate"/>
                <a:ea typeface="DIN Alternate"/>
                <a:cs typeface="DIN Alternate"/>
                <a:sym typeface="DIN Alternate"/>
              </a:defRPr>
            </a:pPr>
            <a:r>
              <a:t>SOCIAL</a:t>
            </a:r>
          </a:p>
          <a:p>
            <a:pPr>
              <a:defRPr sz="2100">
                <a:solidFill>
                  <a:srgbClr val="000000"/>
                </a:solidFill>
                <a:latin typeface="DIN Alternate"/>
                <a:ea typeface="DIN Alternate"/>
                <a:cs typeface="DIN Alternate"/>
                <a:sym typeface="DIN Alternate"/>
              </a:defRPr>
            </a:pPr>
            <a:r>
              <a:t>Birthday Gifts</a:t>
            </a:r>
          </a:p>
          <a:p>
            <a:pPr>
              <a:defRPr sz="2100">
                <a:solidFill>
                  <a:srgbClr val="000000"/>
                </a:solidFill>
                <a:latin typeface="DIN Alternate"/>
                <a:ea typeface="DIN Alternate"/>
                <a:cs typeface="DIN Alternate"/>
                <a:sym typeface="DIN Alternate"/>
              </a:defRPr>
            </a:pPr>
            <a:r>
              <a:t>Wedding Gifts</a:t>
            </a:r>
          </a:p>
          <a:p>
            <a:pPr>
              <a:defRPr sz="2100">
                <a:solidFill>
                  <a:srgbClr val="000000"/>
                </a:solidFill>
                <a:latin typeface="DIN Alternate"/>
                <a:ea typeface="DIN Alternate"/>
                <a:cs typeface="DIN Alternate"/>
                <a:sym typeface="DIN Alternate"/>
              </a:defRPr>
            </a:pPr>
            <a:r>
              <a:t>Condolences</a:t>
            </a:r>
          </a:p>
          <a:p>
            <a:pPr>
              <a:defRPr sz="2100">
                <a:solidFill>
                  <a:srgbClr val="000000"/>
                </a:solidFill>
                <a:latin typeface="DIN Alternate"/>
                <a:ea typeface="DIN Alternate"/>
                <a:cs typeface="DIN Alternate"/>
                <a:sym typeface="DIN Alternate"/>
              </a:defRPr>
            </a:pPr>
            <a:r>
              <a:t>Baby Shower</a:t>
            </a:r>
          </a:p>
          <a:p>
            <a:pPr>
              <a:defRPr sz="2100">
                <a:solidFill>
                  <a:srgbClr val="000000"/>
                </a:solidFill>
                <a:latin typeface="DIN Alternate"/>
                <a:ea typeface="DIN Alternate"/>
                <a:cs typeface="DIN Alternate"/>
                <a:sym typeface="DIN Alternate"/>
              </a:defRPr>
            </a:pPr>
            <a:r>
              <a:t>Wedding Anniversaries</a:t>
            </a:r>
          </a:p>
          <a:p>
            <a:pPr>
              <a:defRPr sz="2100">
                <a:solidFill>
                  <a:srgbClr val="000000"/>
                </a:solidFill>
                <a:latin typeface="DIN Alternate"/>
                <a:ea typeface="DIN Alternate"/>
                <a:cs typeface="DIN Alternate"/>
                <a:sym typeface="DIN Alternate"/>
              </a:defRPr>
            </a:pPr>
            <a:r>
              <a:t>Christmas Presents</a:t>
            </a:r>
          </a:p>
          <a:p>
            <a:pPr>
              <a:defRPr sz="2100">
                <a:solidFill>
                  <a:srgbClr val="000000"/>
                </a:solidFill>
                <a:latin typeface="DIN Alternate"/>
                <a:ea typeface="DIN Alternate"/>
                <a:cs typeface="DIN Alternate"/>
                <a:sym typeface="DIN Alternate"/>
              </a:defRPr>
            </a:pPr>
            <a:r>
              <a:t>Thanksgiving</a:t>
            </a:r>
          </a:p>
          <a:p>
            <a:pPr>
              <a:defRPr sz="2100">
                <a:solidFill>
                  <a:srgbClr val="000000"/>
                </a:solidFill>
                <a:latin typeface="DIN Alternate"/>
                <a:ea typeface="DIN Alternate"/>
                <a:cs typeface="DIN Alternate"/>
                <a:sym typeface="DIN Alternate"/>
              </a:defRPr>
            </a:pPr>
            <a:r>
              <a:t>Special Occasions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oup 177"/>
          <p:cNvGrpSpPr/>
          <p:nvPr/>
        </p:nvGrpSpPr>
        <p:grpSpPr>
          <a:xfrm>
            <a:off x="2373386" y="4184650"/>
            <a:ext cx="7826228" cy="1981200"/>
            <a:chOff x="0" y="0"/>
            <a:chExt cx="7826226" cy="1981200"/>
          </a:xfrm>
        </p:grpSpPr>
        <p:sp>
          <p:nvSpPr>
            <p:cNvPr id="176" name="Shape 176"/>
            <p:cNvSpPr/>
            <p:nvPr/>
          </p:nvSpPr>
          <p:spPr>
            <a:xfrm>
              <a:off x="50800" y="50800"/>
              <a:ext cx="7724627" cy="18796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090909"/>
                  </a:solidFill>
                  <a:latin typeface="DIN Alternate"/>
                  <a:ea typeface="DIN Alternate"/>
                  <a:cs typeface="DIN Alternate"/>
                  <a:sym typeface="DIN Alternate"/>
                </a:defRPr>
              </a:lvl1pPr>
            </a:lstStyle>
            <a:p>
              <a:r>
                <a:t>WHERE DOES OUR MONEY COME FROM?</a:t>
              </a:r>
            </a:p>
          </p:txBody>
        </p:sp>
        <p:pic>
          <p:nvPicPr>
            <p:cNvPr id="175" name="Picture 174"/>
            <p:cNvPicPr>
              <a:picLocks/>
            </p:cNvPicPr>
            <p:nvPr/>
          </p:nvPicPr>
          <p:blipFill>
            <a:blip r:embed="rId2">
              <a:extLst/>
            </a:blip>
            <a:stretch>
              <a:fillRect/>
            </a:stretch>
          </p:blipFill>
          <p:spPr>
            <a:xfrm>
              <a:off x="-1" y="0"/>
              <a:ext cx="7826228" cy="1981201"/>
            </a:xfrm>
            <a:prstGeom prst="rect">
              <a:avLst/>
            </a:prstGeom>
            <a:effectLst/>
          </p:spPr>
        </p:pic>
      </p:gr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49" name="Shape 449"/>
          <p:cNvSpPr/>
          <p:nvPr/>
        </p:nvSpPr>
        <p:spPr>
          <a:xfrm>
            <a:off x="5055841" y="2514561"/>
            <a:ext cx="2893118" cy="29972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00000"/>
                </a:solidFill>
                <a:latin typeface="DIN Alternate"/>
                <a:ea typeface="DIN Alternate"/>
                <a:cs typeface="DIN Alternate"/>
                <a:sym typeface="DIN Alternate"/>
              </a:defRPr>
            </a:pPr>
            <a:r>
              <a:t>ENTERTAINMENTS</a:t>
            </a:r>
          </a:p>
          <a:p>
            <a:pPr>
              <a:defRPr sz="2100">
                <a:solidFill>
                  <a:srgbClr val="000000"/>
                </a:solidFill>
                <a:latin typeface="DIN Alternate"/>
                <a:ea typeface="DIN Alternate"/>
                <a:cs typeface="DIN Alternate"/>
                <a:sym typeface="DIN Alternate"/>
              </a:defRPr>
            </a:pPr>
            <a:r>
              <a:t>Dinner Out</a:t>
            </a:r>
          </a:p>
          <a:p>
            <a:pPr>
              <a:defRPr sz="2100">
                <a:solidFill>
                  <a:srgbClr val="000000"/>
                </a:solidFill>
                <a:latin typeface="DIN Alternate"/>
                <a:ea typeface="DIN Alternate"/>
                <a:cs typeface="DIN Alternate"/>
                <a:sym typeface="DIN Alternate"/>
              </a:defRPr>
            </a:pPr>
            <a:r>
              <a:t>Sight and Sound</a:t>
            </a:r>
          </a:p>
          <a:p>
            <a:pPr>
              <a:defRPr sz="2100">
                <a:solidFill>
                  <a:srgbClr val="000000"/>
                </a:solidFill>
                <a:latin typeface="DIN Alternate"/>
                <a:ea typeface="DIN Alternate"/>
                <a:cs typeface="DIN Alternate"/>
                <a:sym typeface="DIN Alternate"/>
              </a:defRPr>
            </a:pPr>
            <a:r>
              <a:t>Disney World</a:t>
            </a:r>
          </a:p>
          <a:p>
            <a:pPr>
              <a:defRPr sz="2100">
                <a:solidFill>
                  <a:srgbClr val="000000"/>
                </a:solidFill>
                <a:latin typeface="DIN Alternate"/>
                <a:ea typeface="DIN Alternate"/>
                <a:cs typeface="DIN Alternate"/>
                <a:sym typeface="DIN Alternate"/>
              </a:defRPr>
            </a:pPr>
            <a:r>
              <a:t>Sea World</a:t>
            </a:r>
          </a:p>
          <a:p>
            <a:pPr>
              <a:defRPr sz="2100">
                <a:solidFill>
                  <a:srgbClr val="000000"/>
                </a:solidFill>
                <a:latin typeface="DIN Alternate"/>
                <a:ea typeface="DIN Alternate"/>
                <a:cs typeface="DIN Alternate"/>
                <a:sym typeface="DIN Alternate"/>
              </a:defRPr>
            </a:pPr>
            <a:r>
              <a:t>Zoo</a:t>
            </a:r>
          </a:p>
          <a:p>
            <a:pPr>
              <a:defRPr sz="2100">
                <a:solidFill>
                  <a:srgbClr val="000000"/>
                </a:solidFill>
                <a:latin typeface="DIN Alternate"/>
                <a:ea typeface="DIN Alternate"/>
                <a:cs typeface="DIN Alternate"/>
                <a:sym typeface="DIN Alternate"/>
              </a:defRPr>
            </a:pPr>
            <a:r>
              <a:t>Museums</a:t>
            </a:r>
          </a:p>
          <a:p>
            <a:pPr>
              <a:defRPr sz="2100">
                <a:solidFill>
                  <a:srgbClr val="000000"/>
                </a:solidFill>
                <a:latin typeface="DIN Alternate"/>
                <a:ea typeface="DIN Alternate"/>
                <a:cs typeface="DIN Alternate"/>
                <a:sym typeface="DIN Alternate"/>
              </a:defRPr>
            </a:pPr>
            <a:r>
              <a:t>Vacation</a:t>
            </a:r>
          </a:p>
          <a:p>
            <a:pPr>
              <a:defRPr sz="2100">
                <a:solidFill>
                  <a:srgbClr val="000000"/>
                </a:solidFill>
                <a:latin typeface="DIN Alternate"/>
                <a:ea typeface="DIN Alternate"/>
                <a:cs typeface="DIN Alternate"/>
                <a:sym typeface="DIN Alternate"/>
              </a:defRPr>
            </a:pPr>
            <a:r>
              <a:t>Cruise</a:t>
            </a: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pasted-image.tiff"/>
          <p:cNvPicPr>
            <a:picLocks noChangeAspect="1"/>
          </p:cNvPicPr>
          <p:nvPr/>
        </p:nvPicPr>
        <p:blipFill>
          <a:blip r:embed="rId2">
            <a:extLst/>
          </a:blip>
          <a:stretch>
            <a:fillRect/>
          </a:stretch>
        </p:blipFill>
        <p:spPr>
          <a:xfrm>
            <a:off x="1638214" y="10787"/>
            <a:ext cx="9591383" cy="9591384"/>
          </a:xfrm>
          <a:prstGeom prst="rect">
            <a:avLst/>
          </a:prstGeom>
          <a:ln w="12700">
            <a:miter lim="400000"/>
          </a:ln>
        </p:spPr>
      </p:pic>
      <p:sp>
        <p:nvSpPr>
          <p:cNvPr id="452" name="Shape 452"/>
          <p:cNvSpPr/>
          <p:nvPr/>
        </p:nvSpPr>
        <p:spPr>
          <a:xfrm>
            <a:off x="5055841" y="2596762"/>
            <a:ext cx="2893118" cy="14097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u="sng">
                <a:solidFill>
                  <a:srgbClr val="000000"/>
                </a:solidFill>
                <a:latin typeface="DIN Alternate"/>
                <a:ea typeface="DIN Alternate"/>
                <a:cs typeface="DIN Alternate"/>
                <a:sym typeface="DIN Alternate"/>
              </a:defRPr>
            </a:pPr>
            <a:r>
              <a:t>EXTRAS</a:t>
            </a:r>
          </a:p>
          <a:p>
            <a:pPr>
              <a:defRPr sz="2100">
                <a:solidFill>
                  <a:srgbClr val="000000"/>
                </a:solidFill>
                <a:latin typeface="DIN Alternate"/>
                <a:ea typeface="DIN Alternate"/>
                <a:cs typeface="DIN Alternate"/>
                <a:sym typeface="DIN Alternate"/>
              </a:defRPr>
            </a:pPr>
            <a:r>
              <a:t>Dog Food</a:t>
            </a:r>
          </a:p>
          <a:p>
            <a:pPr>
              <a:defRPr sz="2100">
                <a:solidFill>
                  <a:srgbClr val="000000"/>
                </a:solidFill>
                <a:latin typeface="DIN Alternate"/>
                <a:ea typeface="DIN Alternate"/>
                <a:cs typeface="DIN Alternate"/>
                <a:sym typeface="DIN Alternate"/>
              </a:defRPr>
            </a:pPr>
            <a:r>
              <a:t>Dog Extras</a:t>
            </a:r>
          </a:p>
          <a:p>
            <a:pPr>
              <a:defRPr sz="2100">
                <a:solidFill>
                  <a:srgbClr val="000000"/>
                </a:solidFill>
                <a:latin typeface="DIN Alternate"/>
                <a:ea typeface="DIN Alternate"/>
                <a:cs typeface="DIN Alternate"/>
                <a:sym typeface="DIN Alternate"/>
              </a:defRPr>
            </a:pPr>
            <a:r>
              <a:t>Dog Sitter</a:t>
            </a: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p:cNvSpPr>
          <p:nvPr>
            <p:ph type="body" idx="13"/>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455" name="Shape 455"/>
          <p:cNvSpPr>
            <a:spLocks noGrp="1"/>
          </p:cNvSpPr>
          <p:nvPr>
            <p:ph type="title"/>
          </p:nvPr>
        </p:nvSpPr>
        <p:spPr>
          <a:prstGeom prst="rect">
            <a:avLst/>
          </a:prstGeom>
        </p:spPr>
        <p:txBody>
          <a:bodyPr/>
          <a:lstStyle/>
          <a:p>
            <a:pPr defTabSz="543305">
              <a:spcBef>
                <a:spcPts val="2100"/>
              </a:spcBef>
              <a:defRPr sz="4836"/>
            </a:pPr>
            <a:endParaRPr/>
          </a:p>
        </p:txBody>
      </p:sp>
      <p:pic>
        <p:nvPicPr>
          <p:cNvPr id="456" name="2017-JAN,FEB,MAR-FAMBUDG-FINAL.png"/>
          <p:cNvPicPr>
            <a:picLocks noChangeAspect="1"/>
          </p:cNvPicPr>
          <p:nvPr/>
        </p:nvPicPr>
        <p:blipFill>
          <a:blip r:embed="rId2">
            <a:extLst/>
          </a:blip>
          <a:stretch>
            <a:fillRect/>
          </a:stretch>
        </p:blipFill>
        <p:spPr>
          <a:xfrm>
            <a:off x="0" y="1701800"/>
            <a:ext cx="13004800" cy="6154058"/>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p:cNvSpPr>
          <p:nvPr>
            <p:ph type="body" idx="13"/>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459" name="Shape 459"/>
          <p:cNvSpPr>
            <a:spLocks noGrp="1"/>
          </p:cNvSpPr>
          <p:nvPr>
            <p:ph type="title"/>
          </p:nvPr>
        </p:nvSpPr>
        <p:spPr>
          <a:prstGeom prst="rect">
            <a:avLst/>
          </a:prstGeom>
        </p:spPr>
        <p:txBody>
          <a:bodyPr/>
          <a:lstStyle/>
          <a:p>
            <a:pPr defTabSz="543305">
              <a:spcBef>
                <a:spcPts val="2100"/>
              </a:spcBef>
              <a:defRPr sz="4836"/>
            </a:pPr>
            <a:endParaRPr/>
          </a:p>
        </p:txBody>
      </p:sp>
      <p:pic>
        <p:nvPicPr>
          <p:cNvPr id="460" name="2017 FAMBUDG-EXCELL.png"/>
          <p:cNvPicPr>
            <a:picLocks noChangeAspect="1"/>
          </p:cNvPicPr>
          <p:nvPr/>
        </p:nvPicPr>
        <p:blipFill>
          <a:blip r:embed="rId2">
            <a:extLst/>
          </a:blip>
          <a:stretch>
            <a:fillRect/>
          </a:stretch>
        </p:blipFill>
        <p:spPr>
          <a:xfrm>
            <a:off x="3595403" y="0"/>
            <a:ext cx="4051017" cy="975360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p:cNvSpPr>
          <p:nvPr>
            <p:ph type="body" idx="13"/>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463" name="Shape 463"/>
          <p:cNvSpPr>
            <a:spLocks noGrp="1"/>
          </p:cNvSpPr>
          <p:nvPr>
            <p:ph type="title"/>
          </p:nvPr>
        </p:nvSpPr>
        <p:spPr>
          <a:prstGeom prst="rect">
            <a:avLst/>
          </a:prstGeom>
        </p:spPr>
        <p:txBody>
          <a:bodyPr/>
          <a:lstStyle/>
          <a:p>
            <a:pPr defTabSz="543305">
              <a:spcBef>
                <a:spcPts val="2100"/>
              </a:spcBef>
              <a:defRPr sz="4836"/>
            </a:pPr>
            <a:endParaRPr/>
          </a:p>
        </p:txBody>
      </p:sp>
      <p:pic>
        <p:nvPicPr>
          <p:cNvPr id="464" name="2017-NOV, DEC-FAMBUDG-FINAL.png"/>
          <p:cNvPicPr>
            <a:picLocks noChangeAspect="1"/>
          </p:cNvPicPr>
          <p:nvPr/>
        </p:nvPicPr>
        <p:blipFill>
          <a:blip r:embed="rId2">
            <a:extLst/>
          </a:blip>
          <a:stretch>
            <a:fillRect/>
          </a:stretch>
        </p:blipFill>
        <p:spPr>
          <a:xfrm>
            <a:off x="0" y="2205021"/>
            <a:ext cx="13004800" cy="5343558"/>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a:spLocks noGrp="1"/>
          </p:cNvSpPr>
          <p:nvPr>
            <p:ph type="body" sz="quarter" idx="1"/>
          </p:nvPr>
        </p:nvSpPr>
        <p:spPr>
          <a:xfrm>
            <a:off x="2317750" y="3377927"/>
            <a:ext cx="8369300" cy="2997746"/>
          </a:xfrm>
          <a:prstGeom prst="rect">
            <a:avLst/>
          </a:prstGeom>
          <a:ln w="9525">
            <a:round/>
          </a:ln>
        </p:spPr>
        <p:txBody>
          <a:bodyPr/>
          <a:lstStyle>
            <a:lvl1pPr marL="0" indent="0" algn="ctr" defTabSz="455675">
              <a:spcBef>
                <a:spcPts val="0"/>
              </a:spcBef>
              <a:buClrTx/>
              <a:buSzTx/>
              <a:buFontTx/>
              <a:buNone/>
              <a:defRPr sz="6474">
                <a:solidFill>
                  <a:srgbClr val="050505"/>
                </a:solidFill>
                <a:latin typeface="Georgia"/>
                <a:ea typeface="Georgia"/>
                <a:cs typeface="Georgia"/>
                <a:sym typeface="Georgia"/>
              </a:defRPr>
            </a:lvl1pPr>
          </a:lstStyle>
          <a:p>
            <a:r>
              <a:t>Are we going to have less if we give GOD first?</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p:cNvSpPr>
          <p:nvPr>
            <p:ph type="body" idx="13"/>
          </p:nvPr>
        </p:nvSpPr>
        <p:spPr>
          <a:xfrm>
            <a:off x="533400" y="6680200"/>
            <a:ext cx="11938000" cy="609600"/>
          </a:xfrm>
          <a:prstGeom prst="rect">
            <a:avLst/>
          </a:prstGeom>
        </p:spPr>
        <p:txBody>
          <a:bodyPr/>
          <a:lstStyle/>
          <a:p>
            <a:pPr>
              <a:defRPr sz="2400"/>
            </a:pPr>
            <a:r>
              <a:t>Ellen G. White, </a:t>
            </a:r>
            <a:r>
              <a:rPr u="sng"/>
              <a:t>Counsels on Stewaardship</a:t>
            </a:r>
            <a:r>
              <a:t>, p. 36.</a:t>
            </a:r>
          </a:p>
        </p:txBody>
      </p:sp>
      <p:grpSp>
        <p:nvGrpSpPr>
          <p:cNvPr id="471" name="Group 471"/>
          <p:cNvGrpSpPr/>
          <p:nvPr/>
        </p:nvGrpSpPr>
        <p:grpSpPr>
          <a:xfrm>
            <a:off x="2305050" y="3695700"/>
            <a:ext cx="8394701" cy="2819400"/>
            <a:chOff x="0" y="0"/>
            <a:chExt cx="8394700" cy="2819400"/>
          </a:xfrm>
        </p:grpSpPr>
        <p:sp>
          <p:nvSpPr>
            <p:cNvPr id="470" name="Shape 470"/>
            <p:cNvSpPr>
              <a:spLocks noGrp="1"/>
            </p:cNvSpPr>
            <p:nvPr>
              <p:ph type="body" idx="14"/>
            </p:nvPr>
          </p:nvSpPr>
          <p:spPr>
            <a:xfrm>
              <a:off x="50800" y="50800"/>
              <a:ext cx="8293100" cy="27178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070607"/>
                  </a:solidFill>
                  <a:latin typeface="DIN Alternate"/>
                  <a:ea typeface="DIN Alternate"/>
                  <a:cs typeface="DIN Alternate"/>
                  <a:sym typeface="DIN Alternate"/>
                </a:defRPr>
              </a:lvl1pPr>
            </a:lstStyle>
            <a:p>
              <a:r>
                <a:t>“It is not returning to the Lord His own that makes men poor;  . . .”</a:t>
              </a:r>
            </a:p>
          </p:txBody>
        </p:sp>
        <p:pic>
          <p:nvPicPr>
            <p:cNvPr id="469" name="Picture 468"/>
            <p:cNvPicPr>
              <a:picLocks/>
            </p:cNvPicPr>
            <p:nvPr/>
          </p:nvPicPr>
          <p:blipFill>
            <a:blip r:embed="rId2">
              <a:extLst/>
            </a:blip>
            <a:stretch>
              <a:fillRect/>
            </a:stretch>
          </p:blipFill>
          <p:spPr>
            <a:xfrm>
              <a:off x="-1" y="-1"/>
              <a:ext cx="8394701" cy="2819401"/>
            </a:xfrm>
            <a:prstGeom prst="rect">
              <a:avLst/>
            </a:prstGeom>
            <a:effectLst/>
          </p:spPr>
        </p:pic>
      </p:gr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p:cNvSpPr>
          <p:nvPr>
            <p:ph type="body" idx="13"/>
          </p:nvPr>
        </p:nvSpPr>
        <p:spPr>
          <a:xfrm>
            <a:off x="533400" y="6680200"/>
            <a:ext cx="11938000" cy="609600"/>
          </a:xfrm>
          <a:prstGeom prst="rect">
            <a:avLst/>
          </a:prstGeom>
        </p:spPr>
        <p:txBody>
          <a:bodyPr/>
          <a:lstStyle/>
          <a:p>
            <a:pPr>
              <a:defRPr sz="2400"/>
            </a:pPr>
            <a:r>
              <a:t>Ellen G. White, </a:t>
            </a:r>
            <a:r>
              <a:rPr u="sng"/>
              <a:t>Counsels on Stewaardship</a:t>
            </a:r>
            <a:r>
              <a:t>, p. 36.</a:t>
            </a:r>
          </a:p>
        </p:txBody>
      </p:sp>
      <p:grpSp>
        <p:nvGrpSpPr>
          <p:cNvPr id="476" name="Group 476"/>
          <p:cNvGrpSpPr/>
          <p:nvPr/>
        </p:nvGrpSpPr>
        <p:grpSpPr>
          <a:xfrm>
            <a:off x="2305050" y="4152900"/>
            <a:ext cx="8394701" cy="1905000"/>
            <a:chOff x="0" y="0"/>
            <a:chExt cx="8394700" cy="1905000"/>
          </a:xfrm>
        </p:grpSpPr>
        <p:sp>
          <p:nvSpPr>
            <p:cNvPr id="475" name="Shape 475"/>
            <p:cNvSpPr>
              <a:spLocks noGrp="1"/>
            </p:cNvSpPr>
            <p:nvPr>
              <p:ph type="body" idx="14"/>
            </p:nvPr>
          </p:nvSpPr>
          <p:spPr>
            <a:xfrm>
              <a:off x="50800" y="50800"/>
              <a:ext cx="8293100" cy="18034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400">
                  <a:solidFill>
                    <a:srgbClr val="010101"/>
                  </a:solidFill>
                  <a:latin typeface="DIN Alternate"/>
                  <a:ea typeface="DIN Alternate"/>
                  <a:cs typeface="DIN Alternate"/>
                  <a:sym typeface="DIN Alternate"/>
                </a:defRPr>
              </a:lvl1pPr>
            </a:lstStyle>
            <a:p>
              <a:r>
                <a:t>“. . . withholding tends to poverty.”</a:t>
              </a:r>
            </a:p>
          </p:txBody>
        </p:sp>
        <p:pic>
          <p:nvPicPr>
            <p:cNvPr id="474" name="Picture 473"/>
            <p:cNvPicPr>
              <a:picLocks/>
            </p:cNvPicPr>
            <p:nvPr/>
          </p:nvPicPr>
          <p:blipFill>
            <a:blip r:embed="rId2">
              <a:extLst/>
            </a:blip>
            <a:stretch>
              <a:fillRect/>
            </a:stretch>
          </p:blipFill>
          <p:spPr>
            <a:xfrm>
              <a:off x="-1" y="0"/>
              <a:ext cx="8394701" cy="1905001"/>
            </a:xfrm>
            <a:prstGeom prst="rect">
              <a:avLst/>
            </a:prstGeom>
            <a:effectLst/>
          </p:spPr>
        </p:pic>
      </p:gr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p:cNvSpPr>
          <p:nvPr>
            <p:ph type="body" sz="quarter" idx="1"/>
          </p:nvPr>
        </p:nvSpPr>
        <p:spPr>
          <a:xfrm>
            <a:off x="1219200" y="3702050"/>
            <a:ext cx="4394200" cy="3583286"/>
          </a:xfrm>
          <a:prstGeom prst="rect">
            <a:avLst/>
          </a:prstGeom>
        </p:spPr>
        <p:txBody>
          <a:bodyPr/>
          <a:lstStyle/>
          <a:p>
            <a:pPr marL="1071752" indent="-1071752" defTabSz="566674">
              <a:spcBef>
                <a:spcPts val="0"/>
              </a:spcBef>
              <a:buClrTx/>
              <a:buFontTx/>
              <a:buBlip>
                <a:blip r:embed="rId2"/>
              </a:buBlip>
              <a:defRPr sz="3298">
                <a:solidFill>
                  <a:srgbClr val="000000"/>
                </a:solidFill>
                <a:latin typeface="DIN Alternate"/>
                <a:ea typeface="DIN Alternate"/>
                <a:cs typeface="DIN Alternate"/>
                <a:sym typeface="DIN Alternate"/>
              </a:defRPr>
            </a:pPr>
            <a:r>
              <a:rPr>
                <a:latin typeface="Helvetica"/>
                <a:ea typeface="Helvetica"/>
                <a:cs typeface="Helvetica"/>
                <a:sym typeface="Helvetica"/>
              </a:rPr>
              <a:t>	</a:t>
            </a:r>
            <a:r>
              <a:t>Your talent of imparting.</a:t>
            </a:r>
            <a:endParaRPr>
              <a:latin typeface="Helvetica"/>
              <a:ea typeface="Helvetica"/>
              <a:cs typeface="Helvetica"/>
              <a:sym typeface="Helvetica"/>
            </a:endParaRPr>
          </a:p>
          <a:p>
            <a:pPr marL="1071752" indent="-1071752" defTabSz="566674">
              <a:spcBef>
                <a:spcPts val="0"/>
              </a:spcBef>
              <a:buClrTx/>
              <a:buFontTx/>
              <a:buBlip>
                <a:blip r:embed="rId2"/>
              </a:buBlip>
              <a:defRPr sz="3298">
                <a:solidFill>
                  <a:srgbClr val="000000"/>
                </a:solidFill>
                <a:latin typeface="DIN Alternate"/>
                <a:ea typeface="DIN Alternate"/>
                <a:cs typeface="DIN Alternate"/>
                <a:sym typeface="DIN Alternate"/>
              </a:defRPr>
            </a:pPr>
            <a:r>
              <a:t>your words.</a:t>
            </a:r>
          </a:p>
          <a:p>
            <a:pPr marL="1071752" indent="-1071752" defTabSz="566674">
              <a:spcBef>
                <a:spcPts val="0"/>
              </a:spcBef>
              <a:buClrTx/>
              <a:buFontTx/>
              <a:buBlip>
                <a:blip r:embed="rId2"/>
              </a:buBlip>
              <a:defRPr sz="3298">
                <a:solidFill>
                  <a:srgbClr val="000000"/>
                </a:solidFill>
                <a:latin typeface="DIN Alternate"/>
                <a:ea typeface="DIN Alternate"/>
                <a:cs typeface="DIN Alternate"/>
                <a:sym typeface="DIN Alternate"/>
              </a:defRPr>
            </a:pPr>
            <a:r>
              <a:t>your tender sympathy.</a:t>
            </a:r>
          </a:p>
          <a:p>
            <a:pPr marL="1071752" indent="-1071752" defTabSz="566674">
              <a:spcBef>
                <a:spcPts val="0"/>
              </a:spcBef>
              <a:buClrTx/>
              <a:buFontTx/>
              <a:buBlip>
                <a:blip r:embed="rId2"/>
              </a:buBlip>
              <a:defRPr sz="3298">
                <a:solidFill>
                  <a:srgbClr val="000000"/>
                </a:solidFill>
                <a:latin typeface="DIN Alternate"/>
                <a:ea typeface="DIN Alternate"/>
                <a:cs typeface="DIN Alternate"/>
                <a:sym typeface="DIN Alternate"/>
              </a:defRPr>
            </a:pPr>
            <a:r>
              <a:t>The knowledge of truth.</a:t>
            </a:r>
          </a:p>
        </p:txBody>
      </p:sp>
      <p:pic>
        <p:nvPicPr>
          <p:cNvPr id="479" name="Picture 478"/>
          <p:cNvPicPr>
            <a:picLocks/>
          </p:cNvPicPr>
          <p:nvPr/>
        </p:nvPicPr>
        <p:blipFill>
          <a:blip r:embed="rId3">
            <a:extLst/>
          </a:blip>
          <a:stretch>
            <a:fillRect/>
          </a:stretch>
        </p:blipFill>
        <p:spPr>
          <a:xfrm>
            <a:off x="5702300" y="2717800"/>
            <a:ext cx="4241800" cy="6438900"/>
          </a:xfrm>
          <a:prstGeom prst="rect">
            <a:avLst/>
          </a:prstGeom>
        </p:spPr>
      </p:pic>
      <p:grpSp>
        <p:nvGrpSpPr>
          <p:cNvPr id="482" name="Group 482"/>
          <p:cNvGrpSpPr/>
          <p:nvPr/>
        </p:nvGrpSpPr>
        <p:grpSpPr>
          <a:xfrm>
            <a:off x="2589286" y="1139825"/>
            <a:ext cx="7826228" cy="1092200"/>
            <a:chOff x="0" y="0"/>
            <a:chExt cx="7826226" cy="1092200"/>
          </a:xfrm>
        </p:grpSpPr>
        <p:sp>
          <p:nvSpPr>
            <p:cNvPr id="481" name="Shape 481"/>
            <p:cNvSpPr/>
            <p:nvPr/>
          </p:nvSpPr>
          <p:spPr>
            <a:xfrm>
              <a:off x="50800" y="50800"/>
              <a:ext cx="7724627" cy="9906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400">
                  <a:solidFill>
                    <a:srgbClr val="FDFBFE"/>
                  </a:solidFill>
                  <a:latin typeface="Georgia"/>
                  <a:ea typeface="Georgia"/>
                  <a:cs typeface="Georgia"/>
                  <a:sym typeface="Georgia"/>
                </a:defRPr>
              </a:lvl1pPr>
            </a:lstStyle>
            <a:p>
              <a:r>
                <a:t>What does He give? </a:t>
              </a:r>
            </a:p>
          </p:txBody>
        </p:sp>
        <p:pic>
          <p:nvPicPr>
            <p:cNvPr id="480" name="Picture 479"/>
            <p:cNvPicPr>
              <a:picLocks/>
            </p:cNvPicPr>
            <p:nvPr/>
          </p:nvPicPr>
          <p:blipFill>
            <a:blip r:embed="rId4">
              <a:extLst/>
            </a:blip>
            <a:stretch>
              <a:fillRect/>
            </a:stretch>
          </p:blipFill>
          <p:spPr>
            <a:xfrm>
              <a:off x="-1" y="-1"/>
              <a:ext cx="7826228" cy="10922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7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1" build="p" bldLvl="5" animBg="1" advAuto="0"/>
      <p:bldP spid="479" grpId="2"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a:spLocks noGrp="1"/>
          </p:cNvSpPr>
          <p:nvPr>
            <p:ph type="body" sz="quarter" idx="1"/>
          </p:nvPr>
        </p:nvSpPr>
        <p:spPr>
          <a:xfrm>
            <a:off x="1308099" y="4663432"/>
            <a:ext cx="4394201" cy="4294486"/>
          </a:xfrm>
          <a:prstGeom prst="rect">
            <a:avLst/>
          </a:prstGeom>
        </p:spPr>
        <p:txBody>
          <a:bodyPr>
            <a:normAutofit lnSpcReduction="10000"/>
          </a:bodyPr>
          <a:lstStyle/>
          <a:p>
            <a:pPr marL="1005458" indent="-1005458" defTabSz="531622">
              <a:spcBef>
                <a:spcPts val="0"/>
              </a:spcBef>
              <a:buClrTx/>
              <a:buFontTx/>
              <a:buBlip>
                <a:blip r:embed="rId2"/>
              </a:buBlip>
              <a:defRPr sz="3094">
                <a:solidFill>
                  <a:srgbClr val="000000"/>
                </a:solidFill>
                <a:latin typeface="DIN Alternate"/>
                <a:ea typeface="DIN Alternate"/>
                <a:cs typeface="DIN Alternate"/>
                <a:sym typeface="DIN Alternate"/>
              </a:defRPr>
            </a:pPr>
            <a:endParaRPr dirty="0"/>
          </a:p>
          <a:p>
            <a:pPr marL="1005458" indent="-1005458" defTabSz="531622">
              <a:spcBef>
                <a:spcPts val="0"/>
              </a:spcBef>
              <a:buClrTx/>
              <a:buSzPct val="72000"/>
              <a:buFontTx/>
              <a:buBlip>
                <a:blip r:embed="rId2"/>
              </a:buBlip>
              <a:defRPr sz="2821">
                <a:solidFill>
                  <a:srgbClr val="0E0E0E"/>
                </a:solidFill>
                <a:latin typeface="DIN Alternate"/>
                <a:ea typeface="DIN Alternate"/>
                <a:cs typeface="DIN Alternate"/>
                <a:sym typeface="DIN Alternate"/>
              </a:defRPr>
            </a:pPr>
            <a:r>
              <a:rPr dirty="0"/>
              <a:t>All natural gifts</a:t>
            </a:r>
            <a:endParaRPr dirty="0">
              <a:latin typeface="Helvetica"/>
              <a:ea typeface="Helvetica"/>
              <a:cs typeface="Helvetica"/>
              <a:sym typeface="Helvetica"/>
            </a:endParaRPr>
          </a:p>
          <a:p>
            <a:pPr marL="1005458" indent="-1005458" defTabSz="531622">
              <a:spcBef>
                <a:spcPts val="0"/>
              </a:spcBef>
              <a:buClrTx/>
              <a:buSzPct val="72000"/>
              <a:buFontTx/>
              <a:buBlip>
                <a:blip r:embed="rId2"/>
              </a:buBlip>
              <a:defRPr sz="2821">
                <a:solidFill>
                  <a:srgbClr val="0E0E0E"/>
                </a:solidFill>
                <a:latin typeface="DIN Alternate"/>
                <a:ea typeface="DIN Alternate"/>
                <a:cs typeface="DIN Alternate"/>
                <a:sym typeface="DIN Alternate"/>
              </a:defRPr>
            </a:pPr>
            <a:r>
              <a:rPr dirty="0"/>
              <a:t>All social advantages</a:t>
            </a:r>
            <a:endParaRPr dirty="0">
              <a:latin typeface="Helvetica"/>
              <a:ea typeface="Helvetica"/>
              <a:cs typeface="Helvetica"/>
              <a:sym typeface="Helvetica"/>
            </a:endParaRPr>
          </a:p>
          <a:p>
            <a:pPr marL="1005458" indent="-1005458" defTabSz="531622">
              <a:spcBef>
                <a:spcPts val="0"/>
              </a:spcBef>
              <a:buClrTx/>
              <a:buSzPct val="72000"/>
              <a:buFontTx/>
              <a:buBlip>
                <a:blip r:embed="rId2"/>
              </a:buBlip>
              <a:defRPr sz="2821">
                <a:solidFill>
                  <a:srgbClr val="0E0E0E"/>
                </a:solidFill>
                <a:latin typeface="DIN Alternate"/>
                <a:ea typeface="DIN Alternate"/>
                <a:cs typeface="DIN Alternate"/>
                <a:sym typeface="DIN Alternate"/>
              </a:defRPr>
            </a:pPr>
            <a:r>
              <a:rPr dirty="0"/>
              <a:t>The gift of correct example</a:t>
            </a:r>
          </a:p>
          <a:p>
            <a:pPr marL="1005458" indent="-1005458" defTabSz="531622">
              <a:spcBef>
                <a:spcPts val="0"/>
              </a:spcBef>
              <a:buClrTx/>
              <a:buSzPct val="72000"/>
              <a:buFontTx/>
              <a:buBlip>
                <a:blip r:embed="rId2"/>
              </a:buBlip>
              <a:defRPr sz="2821">
                <a:solidFill>
                  <a:srgbClr val="0E0E0E"/>
                </a:solidFill>
                <a:latin typeface="DIN Alternate"/>
                <a:ea typeface="DIN Alternate"/>
                <a:cs typeface="DIN Alternate"/>
                <a:sym typeface="DIN Alternate"/>
              </a:defRPr>
            </a:pPr>
            <a:r>
              <a:rPr dirty="0"/>
              <a:t>The gifts of speech, of knowledge, of sympathy and love</a:t>
            </a:r>
            <a:endParaRPr dirty="0">
              <a:latin typeface="Helvetica"/>
              <a:ea typeface="Helvetica"/>
              <a:cs typeface="Helvetica"/>
              <a:sym typeface="Helvetica"/>
            </a:endParaRPr>
          </a:p>
          <a:p>
            <a:pPr marL="1005458" indent="-1005458" defTabSz="531622">
              <a:spcBef>
                <a:spcPts val="0"/>
              </a:spcBef>
              <a:buClrTx/>
              <a:buSzPct val="72000"/>
              <a:buFontTx/>
              <a:buBlip>
                <a:blip r:embed="rId2"/>
              </a:buBlip>
              <a:defRPr sz="2821">
                <a:solidFill>
                  <a:srgbClr val="FDFBFE"/>
                </a:solidFill>
                <a:latin typeface="DIN Alternate"/>
                <a:ea typeface="DIN Alternate"/>
                <a:cs typeface="DIN Alternate"/>
                <a:sym typeface="DIN Alternate"/>
              </a:defRPr>
            </a:pPr>
            <a:r>
              <a:rPr dirty="0">
                <a:solidFill>
                  <a:srgbClr val="0E0E0E"/>
                </a:solidFill>
              </a:rPr>
              <a:t>The talents you </a:t>
            </a:r>
            <a:r>
              <a:rPr dirty="0">
                <a:solidFill>
                  <a:srgbClr val="040404"/>
                </a:solidFill>
              </a:rPr>
              <a:t>possess</a:t>
            </a:r>
          </a:p>
        </p:txBody>
      </p:sp>
      <p:pic>
        <p:nvPicPr>
          <p:cNvPr id="485" name="Picture 484"/>
          <p:cNvPicPr>
            <a:picLocks/>
          </p:cNvPicPr>
          <p:nvPr/>
        </p:nvPicPr>
        <p:blipFill>
          <a:blip r:embed="rId3">
            <a:extLst/>
          </a:blip>
          <a:stretch>
            <a:fillRect/>
          </a:stretch>
        </p:blipFill>
        <p:spPr>
          <a:xfrm>
            <a:off x="5702300" y="2717800"/>
            <a:ext cx="4241800" cy="6438900"/>
          </a:xfrm>
          <a:prstGeom prst="rect">
            <a:avLst/>
          </a:prstGeom>
        </p:spPr>
      </p:pic>
      <p:grpSp>
        <p:nvGrpSpPr>
          <p:cNvPr id="488" name="Group 488"/>
          <p:cNvGrpSpPr/>
          <p:nvPr/>
        </p:nvGrpSpPr>
        <p:grpSpPr>
          <a:xfrm>
            <a:off x="2589286" y="1139825"/>
            <a:ext cx="7826228" cy="1092200"/>
            <a:chOff x="0" y="0"/>
            <a:chExt cx="7826226" cy="1092200"/>
          </a:xfrm>
        </p:grpSpPr>
        <p:sp>
          <p:nvSpPr>
            <p:cNvPr id="487" name="Shape 487"/>
            <p:cNvSpPr/>
            <p:nvPr/>
          </p:nvSpPr>
          <p:spPr>
            <a:xfrm>
              <a:off x="50800" y="50800"/>
              <a:ext cx="7724627" cy="9906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400">
                  <a:solidFill>
                    <a:srgbClr val="FDFBFE"/>
                  </a:solidFill>
                  <a:latin typeface="Georgia"/>
                  <a:ea typeface="Georgia"/>
                  <a:cs typeface="Georgia"/>
                  <a:sym typeface="Georgia"/>
                </a:defRPr>
              </a:lvl1pPr>
            </a:lstStyle>
            <a:p>
              <a:r>
                <a:t>What else does He give? </a:t>
              </a:r>
            </a:p>
          </p:txBody>
        </p:sp>
        <p:pic>
          <p:nvPicPr>
            <p:cNvPr id="486" name="Picture 485"/>
            <p:cNvPicPr>
              <a:picLocks/>
            </p:cNvPicPr>
            <p:nvPr/>
          </p:nvPicPr>
          <p:blipFill>
            <a:blip r:embed="rId4">
              <a:extLst/>
            </a:blip>
            <a:stretch>
              <a:fillRect/>
            </a:stretch>
          </p:blipFill>
          <p:spPr>
            <a:xfrm>
              <a:off x="-1" y="-1"/>
              <a:ext cx="7826228" cy="1092201"/>
            </a:xfrm>
            <a:prstGeom prst="rect">
              <a:avLst/>
            </a:prstGeom>
            <a:effectLst/>
          </p:spPr>
        </p:pic>
      </p:grpSp>
      <p:sp>
        <p:nvSpPr>
          <p:cNvPr id="489" name="Shape 489"/>
          <p:cNvSpPr/>
          <p:nvPr/>
        </p:nvSpPr>
        <p:spPr>
          <a:xfrm>
            <a:off x="1219199" y="2476500"/>
            <a:ext cx="4394201" cy="29482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lnSpcReduction="10000"/>
          </a:bodyPr>
          <a:lstStyle/>
          <a:p>
            <a:pPr marL="1104899" indent="-1104899" algn="l">
              <a:buSzPct val="65000"/>
              <a:buBlip>
                <a:blip r:embed="rId2"/>
              </a:buBlip>
              <a:defRPr sz="2700">
                <a:solidFill>
                  <a:srgbClr val="000000"/>
                </a:solidFill>
                <a:latin typeface="DIN Alternate"/>
                <a:ea typeface="DIN Alternate"/>
                <a:cs typeface="DIN Alternate"/>
                <a:sym typeface="DIN Alternate"/>
              </a:defRPr>
            </a:pPr>
            <a:r>
              <a:t>Your talent of imparting.</a:t>
            </a:r>
            <a:endParaRPr>
              <a:latin typeface="Helvetica"/>
              <a:ea typeface="Helvetica"/>
              <a:cs typeface="Helvetica"/>
              <a:sym typeface="Helvetica"/>
            </a:endParaRPr>
          </a:p>
          <a:p>
            <a:pPr marL="1104899" indent="-1104899" algn="l">
              <a:buSzPct val="65000"/>
              <a:buBlip>
                <a:blip r:embed="rId2"/>
              </a:buBlip>
              <a:defRPr sz="2700">
                <a:solidFill>
                  <a:srgbClr val="000000"/>
                </a:solidFill>
                <a:latin typeface="DIN Alternate"/>
                <a:ea typeface="DIN Alternate"/>
                <a:cs typeface="DIN Alternate"/>
                <a:sym typeface="DIN Alternate"/>
              </a:defRPr>
            </a:pPr>
            <a:r>
              <a:t>your words.</a:t>
            </a:r>
          </a:p>
          <a:p>
            <a:pPr marL="1104899" indent="-1104899" algn="l">
              <a:buSzPct val="65000"/>
              <a:buBlip>
                <a:blip r:embed="rId2"/>
              </a:buBlip>
              <a:defRPr sz="2700">
                <a:solidFill>
                  <a:srgbClr val="000000"/>
                </a:solidFill>
                <a:latin typeface="DIN Alternate"/>
                <a:ea typeface="DIN Alternate"/>
                <a:cs typeface="DIN Alternate"/>
                <a:sym typeface="DIN Alternate"/>
              </a:defRPr>
            </a:pPr>
            <a:r>
              <a:t>your tender sympathy.</a:t>
            </a:r>
          </a:p>
          <a:p>
            <a:pPr marL="1104899" indent="-1104899" algn="l">
              <a:buSzPct val="65000"/>
              <a:buBlip>
                <a:blip r:embed="rId2"/>
              </a:buBlip>
              <a:defRPr sz="2700">
                <a:solidFill>
                  <a:srgbClr val="000000"/>
                </a:solidFill>
                <a:latin typeface="DIN Alternate"/>
                <a:ea typeface="DIN Alternate"/>
                <a:cs typeface="DIN Alternate"/>
                <a:sym typeface="DIN Alternate"/>
              </a:defRPr>
            </a:pPr>
            <a:r>
              <a:t>The knowledge of truth.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8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8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8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8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48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iterate>
                                    <p:tmAbs val="0"/>
                                  </p:iterate>
                                  <p:childTnLst>
                                    <p:set>
                                      <p:cBhvr>
                                        <p:cTn id="32" fill="hold"/>
                                        <p:tgtEl>
                                          <p:spTgt spid="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 grpId="1" build="p" bldLvl="5" animBg="1" advAuto="0"/>
      <p:bldP spid="485"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body" idx="13"/>
          </p:nvPr>
        </p:nvSpPr>
        <p:spPr>
          <a:xfrm>
            <a:off x="850900" y="3144544"/>
            <a:ext cx="7200900" cy="508001"/>
          </a:xfrm>
          <a:prstGeom prst="rect">
            <a:avLst/>
          </a:prstGeom>
        </p:spPr>
        <p:txBody>
          <a:bodyPr/>
          <a:lstStyle/>
          <a:p>
            <a:r>
              <a:t>Universal Free Press stated:</a:t>
            </a:r>
          </a:p>
        </p:txBody>
      </p:sp>
      <p:sp>
        <p:nvSpPr>
          <p:cNvPr id="180" name="Shape 180"/>
          <p:cNvSpPr>
            <a:spLocks noGrp="1"/>
          </p:cNvSpPr>
          <p:nvPr>
            <p:ph type="ctrTitle"/>
          </p:nvPr>
        </p:nvSpPr>
        <p:spPr>
          <a:xfrm>
            <a:off x="1612900" y="4141134"/>
            <a:ext cx="6350000" cy="2413001"/>
          </a:xfrm>
          <a:prstGeom prst="rect">
            <a:avLst/>
          </a:prstGeom>
        </p:spPr>
        <p:txBody>
          <a:bodyPr/>
          <a:lstStyle/>
          <a:p>
            <a:pPr defTabSz="192023">
              <a:lnSpc>
                <a:spcPct val="100000"/>
              </a:lnSpc>
              <a:spcBef>
                <a:spcPts val="0"/>
              </a:spcBef>
              <a:defRPr sz="1974">
                <a:solidFill>
                  <a:srgbClr val="000000"/>
                </a:solidFill>
                <a:latin typeface="Helvetica"/>
                <a:ea typeface="Helvetica"/>
                <a:cs typeface="Helvetica"/>
                <a:sym typeface="Helvetica"/>
              </a:defRPr>
            </a:pPr>
            <a:r>
              <a:t>One sixth of the earth belongs to </a:t>
            </a:r>
            <a:r>
              <a:rPr b="1"/>
              <a:t>Queen Elizabeth II</a:t>
            </a:r>
            <a:r>
              <a:t>, head of state of the </a:t>
            </a:r>
            <a:r>
              <a:rPr b="1"/>
              <a:t>United Kingdom</a:t>
            </a:r>
            <a:r>
              <a:t> and of 31 other states and territories </a:t>
            </a:r>
            <a:r>
              <a:rPr b="1" u="sng"/>
              <a:t>legally</a:t>
            </a:r>
            <a:r>
              <a:t>. Her properties worth $33,000,000,000,000.- or about £17,600,000,000,000.-</a:t>
            </a:r>
          </a:p>
          <a:p>
            <a:pPr defTabSz="192023">
              <a:lnSpc>
                <a:spcPct val="100000"/>
              </a:lnSpc>
              <a:spcBef>
                <a:spcPts val="0"/>
              </a:spcBef>
              <a:defRPr sz="1974">
                <a:solidFill>
                  <a:srgbClr val="000000"/>
                </a:solidFill>
                <a:latin typeface="Helvetica"/>
                <a:ea typeface="Helvetica"/>
                <a:cs typeface="Helvetica"/>
                <a:sym typeface="Helvetica"/>
              </a:defRPr>
            </a:pPr>
            <a:endParaRPr/>
          </a:p>
          <a:p>
            <a:pPr defTabSz="192023">
              <a:lnSpc>
                <a:spcPct val="100000"/>
              </a:lnSpc>
              <a:spcBef>
                <a:spcPts val="0"/>
              </a:spcBef>
              <a:defRPr sz="1974">
                <a:solidFill>
                  <a:srgbClr val="000000"/>
                </a:solidFill>
                <a:latin typeface="Helvetica"/>
                <a:ea typeface="Helvetica"/>
                <a:cs typeface="Helvetica"/>
                <a:sym typeface="Helvetica"/>
              </a:defRPr>
            </a:pPr>
            <a:r>
              <a:t>The rest of the earth belong to 15 Biggest Landowners. </a:t>
            </a:r>
          </a:p>
        </p:txBody>
      </p:sp>
      <p:grpSp>
        <p:nvGrpSpPr>
          <p:cNvPr id="183" name="Group 183"/>
          <p:cNvGrpSpPr/>
          <p:nvPr/>
        </p:nvGrpSpPr>
        <p:grpSpPr>
          <a:xfrm>
            <a:off x="2805186" y="869950"/>
            <a:ext cx="7826228" cy="1143000"/>
            <a:chOff x="0" y="0"/>
            <a:chExt cx="7826226" cy="1143000"/>
          </a:xfrm>
        </p:grpSpPr>
        <p:sp>
          <p:nvSpPr>
            <p:cNvPr id="182" name="Shape 182"/>
            <p:cNvSpPr/>
            <p:nvPr/>
          </p:nvSpPr>
          <p:spPr>
            <a:xfrm>
              <a:off x="50800" y="50800"/>
              <a:ext cx="7724627" cy="10414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090909"/>
                  </a:solidFill>
                  <a:latin typeface="DIN Alternate"/>
                  <a:ea typeface="DIN Alternate"/>
                  <a:cs typeface="DIN Alternate"/>
                  <a:sym typeface="DIN Alternate"/>
                </a:defRPr>
              </a:lvl1pPr>
            </a:lstStyle>
            <a:p>
              <a:r>
                <a:t>Who owns the earth?</a:t>
              </a:r>
            </a:p>
          </p:txBody>
        </p:sp>
        <p:pic>
          <p:nvPicPr>
            <p:cNvPr id="181" name="Picture 180"/>
            <p:cNvPicPr>
              <a:picLocks/>
            </p:cNvPicPr>
            <p:nvPr/>
          </p:nvPicPr>
          <p:blipFill>
            <a:blip r:embed="rId2">
              <a:extLst/>
            </a:blip>
            <a:stretch>
              <a:fillRect/>
            </a:stretch>
          </p:blipFill>
          <p:spPr>
            <a:xfrm>
              <a:off x="-1" y="-1"/>
              <a:ext cx="7826228" cy="1143001"/>
            </a:xfrm>
            <a:prstGeom prst="rect">
              <a:avLst/>
            </a:prstGeom>
            <a:effectLst/>
          </p:spPr>
        </p:pic>
      </p:grpSp>
      <p:grpSp>
        <p:nvGrpSpPr>
          <p:cNvPr id="186" name="Group 186"/>
          <p:cNvGrpSpPr/>
          <p:nvPr/>
        </p:nvGrpSpPr>
        <p:grpSpPr>
          <a:xfrm>
            <a:off x="8579122" y="4733338"/>
            <a:ext cx="3034756" cy="1041401"/>
            <a:chOff x="0" y="0"/>
            <a:chExt cx="3034754" cy="1041400"/>
          </a:xfrm>
        </p:grpSpPr>
        <p:sp>
          <p:nvSpPr>
            <p:cNvPr id="185" name="Shape 185"/>
            <p:cNvSpPr/>
            <p:nvPr/>
          </p:nvSpPr>
          <p:spPr>
            <a:xfrm>
              <a:off x="50800" y="50800"/>
              <a:ext cx="2933155" cy="9398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rmAutofit/>
            </a:bodyPr>
            <a:lstStyle/>
            <a:p>
              <a:pPr algn="l" defTabSz="457200">
                <a:defRPr sz="2100">
                  <a:solidFill>
                    <a:srgbClr val="FF413F"/>
                  </a:solidFill>
                  <a:latin typeface="Helvetica"/>
                  <a:ea typeface="Helvetica"/>
                  <a:cs typeface="Helvetica"/>
                  <a:sym typeface="Helvetica"/>
                </a:defRPr>
              </a:pPr>
              <a:r>
                <a:t> </a:t>
              </a:r>
              <a:r>
                <a:rPr b="1"/>
                <a:t>Legal but not Absolute owners</a:t>
              </a:r>
              <a:r>
                <a:t>.</a:t>
              </a:r>
            </a:p>
          </p:txBody>
        </p:sp>
        <p:pic>
          <p:nvPicPr>
            <p:cNvPr id="184" name="Picture 183"/>
            <p:cNvPicPr>
              <a:picLocks/>
            </p:cNvPicPr>
            <p:nvPr/>
          </p:nvPicPr>
          <p:blipFill>
            <a:blip r:embed="rId3">
              <a:extLst/>
            </a:blip>
            <a:stretch>
              <a:fillRect/>
            </a:stretch>
          </p:blipFill>
          <p:spPr>
            <a:xfrm>
              <a:off x="-1" y="-1"/>
              <a:ext cx="3034756" cy="10414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8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animBg="1" advAuto="0"/>
      <p:bldP spid="180" grpId="2" animBg="1" advAuto="0"/>
      <p:bldP spid="186" grpId="3"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a:spLocks noGrp="1"/>
          </p:cNvSpPr>
          <p:nvPr>
            <p:ph type="body" sz="half" idx="1"/>
          </p:nvPr>
        </p:nvSpPr>
        <p:spPr>
          <a:xfrm>
            <a:off x="3530600" y="2489200"/>
            <a:ext cx="4394200" cy="6350000"/>
          </a:xfrm>
          <a:prstGeom prst="rect">
            <a:avLst/>
          </a:prstGeom>
        </p:spPr>
        <p:txBody>
          <a:bodyPr/>
          <a:lstStyle/>
          <a:p>
            <a:pPr marL="1104900" indent="-1104900">
              <a:spcBef>
                <a:spcPts val="0"/>
              </a:spcBef>
              <a:buClrTx/>
              <a:buSzPct val="62000"/>
              <a:buFontTx/>
              <a:buBlip>
                <a:blip r:embed="rId2"/>
              </a:buBlip>
              <a:defRPr sz="5100">
                <a:solidFill>
                  <a:srgbClr val="030303"/>
                </a:solidFill>
                <a:latin typeface="DIN Alternate"/>
                <a:ea typeface="DIN Alternate"/>
                <a:cs typeface="DIN Alternate"/>
                <a:sym typeface="DIN Alternate"/>
              </a:defRPr>
            </a:pPr>
            <a:r>
              <a:t>Sunshine</a:t>
            </a:r>
          </a:p>
          <a:p>
            <a:pPr marL="1104900" indent="-1104900">
              <a:spcBef>
                <a:spcPts val="0"/>
              </a:spcBef>
              <a:buClrTx/>
              <a:buSzPct val="62000"/>
              <a:buFontTx/>
              <a:buBlip>
                <a:blip r:embed="rId2"/>
              </a:buBlip>
              <a:defRPr sz="5100">
                <a:solidFill>
                  <a:srgbClr val="030303"/>
                </a:solidFill>
                <a:latin typeface="DIN Alternate"/>
                <a:ea typeface="DIN Alternate"/>
                <a:cs typeface="DIN Alternate"/>
                <a:sym typeface="DIN Alternate"/>
              </a:defRPr>
            </a:pPr>
            <a:r>
              <a:t>Oxygen</a:t>
            </a:r>
          </a:p>
          <a:p>
            <a:pPr marL="1104900" indent="-1104900">
              <a:spcBef>
                <a:spcPts val="0"/>
              </a:spcBef>
              <a:buClrTx/>
              <a:buSzPct val="62000"/>
              <a:buFontTx/>
              <a:buBlip>
                <a:blip r:embed="rId2"/>
              </a:buBlip>
              <a:defRPr sz="5100">
                <a:solidFill>
                  <a:srgbClr val="030303"/>
                </a:solidFill>
                <a:latin typeface="DIN Alternate"/>
                <a:ea typeface="DIN Alternate"/>
                <a:cs typeface="DIN Alternate"/>
                <a:sym typeface="DIN Alternate"/>
              </a:defRPr>
            </a:pPr>
            <a:r>
              <a:t>Life</a:t>
            </a:r>
          </a:p>
        </p:txBody>
      </p:sp>
      <p:grpSp>
        <p:nvGrpSpPr>
          <p:cNvPr id="494" name="Group 494"/>
          <p:cNvGrpSpPr/>
          <p:nvPr/>
        </p:nvGrpSpPr>
        <p:grpSpPr>
          <a:xfrm>
            <a:off x="2589286" y="1139825"/>
            <a:ext cx="7826228" cy="1092200"/>
            <a:chOff x="0" y="0"/>
            <a:chExt cx="7826226" cy="1092200"/>
          </a:xfrm>
        </p:grpSpPr>
        <p:sp>
          <p:nvSpPr>
            <p:cNvPr id="493" name="Shape 493"/>
            <p:cNvSpPr/>
            <p:nvPr/>
          </p:nvSpPr>
          <p:spPr>
            <a:xfrm>
              <a:off x="50800" y="50800"/>
              <a:ext cx="7724627" cy="9906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400">
                  <a:solidFill>
                    <a:srgbClr val="FDFBFE"/>
                  </a:solidFill>
                  <a:latin typeface="Georgia"/>
                  <a:ea typeface="Georgia"/>
                  <a:cs typeface="Georgia"/>
                  <a:sym typeface="Georgia"/>
                </a:defRPr>
              </a:lvl1pPr>
            </a:lstStyle>
            <a:p>
              <a:r>
                <a:t>What else does He give? </a:t>
              </a:r>
            </a:p>
          </p:txBody>
        </p:sp>
        <p:pic>
          <p:nvPicPr>
            <p:cNvPr id="492" name="Picture 491"/>
            <p:cNvPicPr>
              <a:picLocks/>
            </p:cNvPicPr>
            <p:nvPr/>
          </p:nvPicPr>
          <p:blipFill>
            <a:blip r:embed="rId3">
              <a:extLst/>
            </a:blip>
            <a:stretch>
              <a:fillRect/>
            </a:stretch>
          </p:blipFill>
          <p:spPr>
            <a:xfrm>
              <a:off x="-1" y="-1"/>
              <a:ext cx="7826228" cy="10922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9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9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9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1" build="p" bldLvl="5" animBg="1"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p:cNvSpPr>
          <p:nvPr>
            <p:ph type="body" sz="quarter" idx="1"/>
          </p:nvPr>
        </p:nvSpPr>
        <p:spPr>
          <a:xfrm>
            <a:off x="2317750" y="3377927"/>
            <a:ext cx="8369300" cy="2997746"/>
          </a:xfrm>
          <a:prstGeom prst="rect">
            <a:avLst/>
          </a:prstGeom>
          <a:ln w="9525">
            <a:round/>
          </a:ln>
        </p:spPr>
        <p:txBody>
          <a:bodyPr/>
          <a:lstStyle>
            <a:lvl1pPr marL="0" indent="0" algn="ctr" defTabSz="554990">
              <a:spcBef>
                <a:spcPts val="0"/>
              </a:spcBef>
              <a:buClrTx/>
              <a:buSzTx/>
              <a:buFontTx/>
              <a:buNone/>
              <a:defRPr sz="7125">
                <a:solidFill>
                  <a:srgbClr val="000000"/>
                </a:solidFill>
                <a:latin typeface="DIN Alternate"/>
                <a:ea typeface="DIN Alternate"/>
                <a:cs typeface="DIN Alternate"/>
                <a:sym typeface="DIN Alternate"/>
              </a:defRPr>
            </a:lvl1pPr>
          </a:lstStyle>
          <a:p>
            <a:r>
              <a:t>What is the constant test of our affections?</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 name="Group 500"/>
          <p:cNvGrpSpPr/>
          <p:nvPr/>
        </p:nvGrpSpPr>
        <p:grpSpPr>
          <a:xfrm>
            <a:off x="2076450" y="3771900"/>
            <a:ext cx="8394701" cy="2209800"/>
            <a:chOff x="0" y="0"/>
            <a:chExt cx="8394700" cy="2209800"/>
          </a:xfrm>
        </p:grpSpPr>
        <p:sp>
          <p:nvSpPr>
            <p:cNvPr id="499" name="Shape 499"/>
            <p:cNvSpPr>
              <a:spLocks noGrp="1"/>
            </p:cNvSpPr>
            <p:nvPr>
              <p:ph type="body" idx="14"/>
            </p:nvPr>
          </p:nvSpPr>
          <p:spPr>
            <a:xfrm>
              <a:off x="50800" y="50800"/>
              <a:ext cx="8293100" cy="2108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300">
                  <a:solidFill>
                    <a:srgbClr val="000000"/>
                  </a:solidFill>
                  <a:latin typeface="DIN Alternate"/>
                  <a:ea typeface="DIN Alternate"/>
                  <a:cs typeface="DIN Alternate"/>
                  <a:sym typeface="DIN Alternate"/>
                </a:defRPr>
              </a:lvl1pPr>
            </a:lstStyle>
            <a:p>
              <a:r>
                <a:t>“Money is a constant test of the affections.”</a:t>
              </a:r>
            </a:p>
          </p:txBody>
        </p:sp>
        <p:pic>
          <p:nvPicPr>
            <p:cNvPr id="498" name="Picture 497"/>
            <p:cNvPicPr>
              <a:picLocks/>
            </p:cNvPicPr>
            <p:nvPr/>
          </p:nvPicPr>
          <p:blipFill>
            <a:blip r:embed="rId2">
              <a:extLst/>
            </a:blip>
            <a:stretch>
              <a:fillRect/>
            </a:stretch>
          </p:blipFill>
          <p:spPr>
            <a:xfrm>
              <a:off x="-1" y="-1"/>
              <a:ext cx="8394701" cy="2209801"/>
            </a:xfrm>
            <a:prstGeom prst="rect">
              <a:avLst/>
            </a:prstGeom>
            <a:effectLst/>
          </p:spPr>
        </p:pic>
      </p:grpSp>
      <p:sp>
        <p:nvSpPr>
          <p:cNvPr id="501" name="Shape 501"/>
          <p:cNvSpPr/>
          <p:nvPr/>
        </p:nvSpPr>
        <p:spPr>
          <a:xfrm>
            <a:off x="304800" y="6540500"/>
            <a:ext cx="11938001"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200"/>
              </a:spcBef>
              <a:defRPr i="1"/>
            </a:pPr>
            <a:r>
              <a:t>Ellen G. White, </a:t>
            </a:r>
            <a:r>
              <a:rPr u="sng"/>
              <a:t>Adventist Home</a:t>
            </a:r>
            <a:r>
              <a:t>, p. 372.</a:t>
            </a: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hape 503"/>
          <p:cNvSpPr/>
          <p:nvPr/>
        </p:nvSpPr>
        <p:spPr>
          <a:xfrm>
            <a:off x="2303264" y="3416299"/>
            <a:ext cx="9185672" cy="4114801"/>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599" indent="-228599">
              <a:buSzPct val="100000"/>
              <a:buAutoNum type="romanUcPeriod" startAt="2"/>
              <a:defRPr sz="6000">
                <a:solidFill>
                  <a:srgbClr val="FFFFFF"/>
                </a:solidFill>
                <a:effectLst>
                  <a:outerShdw blurRad="25400" dist="33948" dir="2700000" rotWithShape="0">
                    <a:srgbClr val="3B3936"/>
                  </a:outerShdw>
                </a:effectLst>
              </a:defRPr>
            </a:lvl1pPr>
          </a:lstStyle>
          <a:p>
            <a:r>
              <a:t>Make you more cautious in your spending, No wasting of money on nonessential things.</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 name="Group 507"/>
          <p:cNvGrpSpPr/>
          <p:nvPr/>
        </p:nvGrpSpPr>
        <p:grpSpPr>
          <a:xfrm>
            <a:off x="2076450" y="2520950"/>
            <a:ext cx="8394701" cy="4178300"/>
            <a:chOff x="0" y="0"/>
            <a:chExt cx="8394700" cy="4178300"/>
          </a:xfrm>
        </p:grpSpPr>
        <p:sp>
          <p:nvSpPr>
            <p:cNvPr id="506" name="Shape 506"/>
            <p:cNvSpPr>
              <a:spLocks noGrp="1"/>
            </p:cNvSpPr>
            <p:nvPr>
              <p:ph type="body" idx="14"/>
            </p:nvPr>
          </p:nvSpPr>
          <p:spPr>
            <a:xfrm>
              <a:off x="50800" y="50800"/>
              <a:ext cx="8293100" cy="40767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5200">
                  <a:solidFill>
                    <a:srgbClr val="000000"/>
                  </a:solidFill>
                  <a:latin typeface="DIN Alternate"/>
                  <a:ea typeface="DIN Alternate"/>
                  <a:cs typeface="DIN Alternate"/>
                  <a:sym typeface="DIN Alternate"/>
                </a:defRPr>
              </a:pPr>
              <a:r>
                <a:t>“All should learn how </a:t>
              </a:r>
              <a:r>
                <a:rPr u="sng">
                  <a:solidFill>
                    <a:srgbClr val="FA3A25"/>
                  </a:solidFill>
                </a:rPr>
                <a:t>t</a:t>
              </a:r>
              <a:r>
                <a:rPr u="sng">
                  <a:solidFill>
                    <a:srgbClr val="FE3B26"/>
                  </a:solidFill>
                </a:rPr>
                <a:t>o keep accounts</a:t>
              </a:r>
              <a:r>
                <a:t>. Some neglect this work as </a:t>
              </a:r>
              <a:r>
                <a:rPr u="sng">
                  <a:solidFill>
                    <a:srgbClr val="FB2E0E"/>
                  </a:solidFill>
                </a:rPr>
                <a:t>nonessential</a:t>
              </a:r>
              <a:r>
                <a:t>, but </a:t>
              </a:r>
              <a:r>
                <a:rPr>
                  <a:solidFill>
                    <a:srgbClr val="FF5875"/>
                  </a:solidFill>
                </a:rPr>
                <a:t>t</a:t>
              </a:r>
              <a:r>
                <a:rPr u="sng">
                  <a:solidFill>
                    <a:srgbClr val="FF5875"/>
                  </a:solidFill>
                </a:rPr>
                <a:t>his</a:t>
              </a:r>
              <a:r>
                <a:rPr u="sng">
                  <a:solidFill>
                    <a:srgbClr val="FB3266"/>
                  </a:solidFill>
                </a:rPr>
                <a:t> is wrong</a:t>
              </a:r>
              <a:r>
                <a:t>. A</a:t>
              </a:r>
              <a:r>
                <a:rPr u="sng"/>
                <a:t>ll expenses should be accurately stated</a:t>
              </a:r>
              <a:r>
                <a:t>.”</a:t>
              </a:r>
            </a:p>
          </p:txBody>
        </p:sp>
        <p:pic>
          <p:nvPicPr>
            <p:cNvPr id="505" name="Picture 504"/>
            <p:cNvPicPr>
              <a:picLocks/>
            </p:cNvPicPr>
            <p:nvPr/>
          </p:nvPicPr>
          <p:blipFill>
            <a:blip r:embed="rId2">
              <a:extLst/>
            </a:blip>
            <a:stretch>
              <a:fillRect/>
            </a:stretch>
          </p:blipFill>
          <p:spPr>
            <a:xfrm>
              <a:off x="-1" y="0"/>
              <a:ext cx="8394701" cy="4178301"/>
            </a:xfrm>
            <a:prstGeom prst="rect">
              <a:avLst/>
            </a:prstGeom>
            <a:effectLst/>
          </p:spPr>
        </p:pic>
      </p:grpSp>
      <p:sp>
        <p:nvSpPr>
          <p:cNvPr id="508" name="Shape 508"/>
          <p:cNvSpPr/>
          <p:nvPr/>
        </p:nvSpPr>
        <p:spPr>
          <a:xfrm>
            <a:off x="304800" y="7581900"/>
            <a:ext cx="11938001"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200"/>
              </a:spcBef>
              <a:defRPr i="1"/>
            </a:pPr>
            <a:r>
              <a:t>Ellen G. White, </a:t>
            </a:r>
            <a:r>
              <a:rPr u="sng"/>
              <a:t>Adventist Home</a:t>
            </a:r>
            <a:r>
              <a:t>, p. 374.</a:t>
            </a: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 name="Group 512"/>
          <p:cNvGrpSpPr/>
          <p:nvPr/>
        </p:nvGrpSpPr>
        <p:grpSpPr>
          <a:xfrm>
            <a:off x="1898649" y="698500"/>
            <a:ext cx="8394701" cy="939800"/>
            <a:chOff x="0" y="0"/>
            <a:chExt cx="8394700" cy="939800"/>
          </a:xfrm>
        </p:grpSpPr>
        <p:sp>
          <p:nvSpPr>
            <p:cNvPr id="511" name="Shape 511"/>
            <p:cNvSpPr/>
            <p:nvPr/>
          </p:nvSpPr>
          <p:spPr>
            <a:xfrm>
              <a:off x="50800" y="50800"/>
              <a:ext cx="8293100" cy="838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300">
                  <a:solidFill>
                    <a:srgbClr val="000000"/>
                  </a:solidFill>
                  <a:latin typeface="DIN Alternate"/>
                  <a:ea typeface="DIN Alternate"/>
                  <a:cs typeface="DIN Alternate"/>
                  <a:sym typeface="DIN Alternate"/>
                </a:defRPr>
              </a:lvl1pPr>
            </a:lstStyle>
            <a:p>
              <a:r>
                <a:t>IMPORTANT TIPS:</a:t>
              </a:r>
            </a:p>
          </p:txBody>
        </p:sp>
        <p:pic>
          <p:nvPicPr>
            <p:cNvPr id="510" name="Picture 509"/>
            <p:cNvPicPr>
              <a:picLocks/>
            </p:cNvPicPr>
            <p:nvPr/>
          </p:nvPicPr>
          <p:blipFill>
            <a:blip r:embed="rId2">
              <a:extLst/>
            </a:blip>
            <a:stretch>
              <a:fillRect/>
            </a:stretch>
          </p:blipFill>
          <p:spPr>
            <a:xfrm>
              <a:off x="-1" y="0"/>
              <a:ext cx="8394701" cy="939801"/>
            </a:xfrm>
            <a:prstGeom prst="rect">
              <a:avLst/>
            </a:prstGeom>
            <a:effectLst/>
          </p:spPr>
        </p:pic>
      </p:grpSp>
      <p:grpSp>
        <p:nvGrpSpPr>
          <p:cNvPr id="515" name="Group 515"/>
          <p:cNvGrpSpPr/>
          <p:nvPr/>
        </p:nvGrpSpPr>
        <p:grpSpPr>
          <a:xfrm>
            <a:off x="1085849" y="2178050"/>
            <a:ext cx="11112501" cy="6972301"/>
            <a:chOff x="0" y="0"/>
            <a:chExt cx="11112500" cy="6972300"/>
          </a:xfrm>
        </p:grpSpPr>
        <p:sp>
          <p:nvSpPr>
            <p:cNvPr id="514" name="Shape 514"/>
            <p:cNvSpPr/>
            <p:nvPr/>
          </p:nvSpPr>
          <p:spPr>
            <a:xfrm>
              <a:off x="50800" y="50800"/>
              <a:ext cx="11010900" cy="68707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403577" indent="-403577" algn="l">
                <a:buSzPct val="100000"/>
                <a:buAutoNum type="arabicPeriod"/>
                <a:defRPr sz="3000">
                  <a:solidFill>
                    <a:srgbClr val="000000"/>
                  </a:solidFill>
                  <a:latin typeface="DIN Alternate"/>
                  <a:ea typeface="DIN Alternate"/>
                  <a:cs typeface="DIN Alternate"/>
                  <a:sym typeface="DIN Alternate"/>
                </a:defRPr>
              </a:pPr>
              <a:r>
                <a:t>Before going for shopping, make a list of things to buy, follow your budget carefully.</a:t>
              </a:r>
            </a:p>
            <a:p>
              <a:pPr marL="403577" indent="-403577" algn="l">
                <a:buSzPct val="100000"/>
                <a:buAutoNum type="arabicPeriod"/>
                <a:defRPr sz="3000">
                  <a:solidFill>
                    <a:srgbClr val="000000"/>
                  </a:solidFill>
                  <a:latin typeface="DIN Alternate"/>
                  <a:ea typeface="DIN Alternate"/>
                  <a:cs typeface="DIN Alternate"/>
                  <a:sym typeface="DIN Alternate"/>
                </a:defRPr>
              </a:pPr>
              <a:r>
                <a:t>Do not buy things that are not on the list.</a:t>
              </a:r>
            </a:p>
            <a:p>
              <a:pPr marL="403577" indent="-403577" algn="l">
                <a:buSzPct val="100000"/>
                <a:buAutoNum type="arabicPeriod"/>
                <a:defRPr sz="3000">
                  <a:solidFill>
                    <a:srgbClr val="000000"/>
                  </a:solidFill>
                  <a:latin typeface="DIN Alternate"/>
                  <a:ea typeface="DIN Alternate"/>
                  <a:cs typeface="DIN Alternate"/>
                  <a:sym typeface="DIN Alternate"/>
                </a:defRPr>
              </a:pPr>
              <a:r>
                <a:t>Watch out of your spending, If your expense is over than your budget, return some of your groceries back to their shelves and spend only what is budgeted.</a:t>
              </a:r>
            </a:p>
            <a:p>
              <a:pPr marL="403577" indent="-403577" algn="l">
                <a:buSzPct val="100000"/>
                <a:buAutoNum type="arabicPeriod"/>
                <a:defRPr sz="3000">
                  <a:solidFill>
                    <a:srgbClr val="000000"/>
                  </a:solidFill>
                  <a:latin typeface="DIN Alternate"/>
                  <a:ea typeface="DIN Alternate"/>
                  <a:cs typeface="DIN Alternate"/>
                  <a:sym typeface="DIN Alternate"/>
                </a:defRPr>
              </a:pPr>
              <a:r>
                <a:t>Use cash rather than credit or debit card,</a:t>
              </a:r>
            </a:p>
            <a:p>
              <a:pPr marL="403577" indent="-403577" algn="l">
                <a:buSzPct val="100000"/>
                <a:buAutoNum type="arabicPeriod"/>
                <a:defRPr sz="3000">
                  <a:solidFill>
                    <a:srgbClr val="000000"/>
                  </a:solidFill>
                  <a:latin typeface="DIN Alternate"/>
                  <a:ea typeface="DIN Alternate"/>
                  <a:cs typeface="DIN Alternate"/>
                  <a:sym typeface="DIN Alternate"/>
                </a:defRPr>
              </a:pPr>
              <a:r>
                <a:t>Nothing wrong with the use of your debit or Credit card, as long as you know how much your budget is on the list, so you stop piling up your groceries and return the things that is not listed.</a:t>
              </a:r>
            </a:p>
            <a:p>
              <a:pPr marL="403577" indent="-403577" algn="l">
                <a:buSzPct val="100000"/>
                <a:buAutoNum type="arabicPeriod"/>
                <a:defRPr sz="3000">
                  <a:solidFill>
                    <a:srgbClr val="000000"/>
                  </a:solidFill>
                  <a:latin typeface="DIN Alternate"/>
                  <a:ea typeface="DIN Alternate"/>
                  <a:cs typeface="DIN Alternate"/>
                  <a:sym typeface="DIN Alternate"/>
                </a:defRPr>
              </a:pPr>
              <a:r>
                <a:t>Do not bring children.</a:t>
              </a:r>
            </a:p>
            <a:p>
              <a:pPr marL="403577" indent="-403577" algn="l">
                <a:buSzPct val="100000"/>
                <a:buAutoNum type="arabicPeriod"/>
                <a:defRPr sz="3000">
                  <a:solidFill>
                    <a:srgbClr val="000000"/>
                  </a:solidFill>
                  <a:latin typeface="DIN Alternate"/>
                  <a:ea typeface="DIN Alternate"/>
                  <a:cs typeface="DIN Alternate"/>
                  <a:sym typeface="DIN Alternate"/>
                </a:defRPr>
              </a:pPr>
              <a:r>
                <a:t>Eat before go shopping. When you are hungry, you spend extra expense.</a:t>
              </a:r>
            </a:p>
            <a:p>
              <a:pPr marL="403577" indent="-403577" algn="l">
                <a:buSzPct val="100000"/>
                <a:buAutoNum type="arabicPeriod"/>
                <a:defRPr sz="3000">
                  <a:solidFill>
                    <a:srgbClr val="000000"/>
                  </a:solidFill>
                  <a:latin typeface="DIN Alternate"/>
                  <a:ea typeface="DIN Alternate"/>
                  <a:cs typeface="DIN Alternate"/>
                  <a:sym typeface="DIN Alternate"/>
                </a:defRPr>
              </a:pPr>
              <a:r>
                <a:t>You will be able to save a lot of your money and keep your budget  in good shape.</a:t>
              </a:r>
            </a:p>
          </p:txBody>
        </p:sp>
        <p:pic>
          <p:nvPicPr>
            <p:cNvPr id="513" name="Picture 512"/>
            <p:cNvPicPr>
              <a:picLocks/>
            </p:cNvPicPr>
            <p:nvPr/>
          </p:nvPicPr>
          <p:blipFill>
            <a:blip r:embed="rId3">
              <a:extLst/>
            </a:blip>
            <a:stretch>
              <a:fillRect/>
            </a:stretch>
          </p:blipFill>
          <p:spPr>
            <a:xfrm>
              <a:off x="-1" y="-1"/>
              <a:ext cx="11112501" cy="69723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1"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9" name="Group 519"/>
          <p:cNvGrpSpPr/>
          <p:nvPr/>
        </p:nvGrpSpPr>
        <p:grpSpPr>
          <a:xfrm>
            <a:off x="1898649" y="381000"/>
            <a:ext cx="8394701" cy="1574800"/>
            <a:chOff x="0" y="0"/>
            <a:chExt cx="8394700" cy="1574800"/>
          </a:xfrm>
        </p:grpSpPr>
        <p:sp>
          <p:nvSpPr>
            <p:cNvPr id="518" name="Shape 518"/>
            <p:cNvSpPr/>
            <p:nvPr/>
          </p:nvSpPr>
          <p:spPr>
            <a:xfrm>
              <a:off x="50800" y="50800"/>
              <a:ext cx="8293100" cy="1473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300">
                  <a:solidFill>
                    <a:srgbClr val="000000"/>
                  </a:solidFill>
                  <a:latin typeface="DIN Alternate"/>
                  <a:ea typeface="DIN Alternate"/>
                  <a:cs typeface="DIN Alternate"/>
                  <a:sym typeface="DIN Alternate"/>
                </a:defRPr>
              </a:lvl1pPr>
            </a:lstStyle>
            <a:p>
              <a:r>
                <a:t>TIPS BEFORE BUYING THINGS, ASK QUESTIONS:</a:t>
              </a:r>
            </a:p>
          </p:txBody>
        </p:sp>
        <p:pic>
          <p:nvPicPr>
            <p:cNvPr id="517" name="Picture 516"/>
            <p:cNvPicPr>
              <a:picLocks/>
            </p:cNvPicPr>
            <p:nvPr/>
          </p:nvPicPr>
          <p:blipFill>
            <a:blip r:embed="rId2">
              <a:extLst/>
            </a:blip>
            <a:stretch>
              <a:fillRect/>
            </a:stretch>
          </p:blipFill>
          <p:spPr>
            <a:xfrm>
              <a:off x="-1" y="-1"/>
              <a:ext cx="8394701" cy="1574801"/>
            </a:xfrm>
            <a:prstGeom prst="rect">
              <a:avLst/>
            </a:prstGeom>
            <a:effectLst/>
          </p:spPr>
        </p:pic>
      </p:grpSp>
      <p:grpSp>
        <p:nvGrpSpPr>
          <p:cNvPr id="522" name="Group 522"/>
          <p:cNvGrpSpPr/>
          <p:nvPr/>
        </p:nvGrpSpPr>
        <p:grpSpPr>
          <a:xfrm>
            <a:off x="1898649" y="2889250"/>
            <a:ext cx="8394701" cy="5194300"/>
            <a:chOff x="0" y="0"/>
            <a:chExt cx="8394700" cy="5194300"/>
          </a:xfrm>
        </p:grpSpPr>
        <p:sp>
          <p:nvSpPr>
            <p:cNvPr id="521" name="Shape 521"/>
            <p:cNvSpPr/>
            <p:nvPr/>
          </p:nvSpPr>
          <p:spPr>
            <a:xfrm>
              <a:off x="50800" y="50800"/>
              <a:ext cx="8293100" cy="50927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403577" indent="-403577" algn="l">
                <a:buSzPct val="100000"/>
                <a:buAutoNum type="arabicPeriod"/>
                <a:defRPr sz="3000">
                  <a:solidFill>
                    <a:srgbClr val="000000"/>
                  </a:solidFill>
                  <a:latin typeface="DIN Alternate"/>
                  <a:ea typeface="DIN Alternate"/>
                  <a:cs typeface="DIN Alternate"/>
                  <a:sym typeface="DIN Alternate"/>
                </a:defRPr>
              </a:pPr>
              <a:r>
                <a:t>“Do I really need that product?”</a:t>
              </a:r>
            </a:p>
            <a:p>
              <a:pPr marL="403577" indent="-403577" algn="l">
                <a:buSzPct val="100000"/>
                <a:buAutoNum type="arabicPeriod"/>
                <a:defRPr sz="3000">
                  <a:solidFill>
                    <a:srgbClr val="000000"/>
                  </a:solidFill>
                  <a:latin typeface="DIN Alternate"/>
                  <a:ea typeface="DIN Alternate"/>
                  <a:cs typeface="DIN Alternate"/>
                  <a:sym typeface="DIN Alternate"/>
                </a:defRPr>
              </a:pPr>
              <a:r>
                <a:t>“Have I bought the same thing before, and I have not use it, even do not know where I kept it?”</a:t>
              </a:r>
            </a:p>
            <a:p>
              <a:pPr marL="403577" indent="-403577" algn="l">
                <a:buSzPct val="100000"/>
                <a:buAutoNum type="arabicPeriod"/>
                <a:defRPr sz="3000">
                  <a:solidFill>
                    <a:srgbClr val="000000"/>
                  </a:solidFill>
                  <a:latin typeface="DIN Alternate"/>
                  <a:ea typeface="DIN Alternate"/>
                  <a:cs typeface="DIN Alternate"/>
                  <a:sym typeface="DIN Alternate"/>
                </a:defRPr>
              </a:pPr>
              <a:r>
                <a:t>‘Am I making an impulse buying rather than a planned one?”</a:t>
              </a:r>
            </a:p>
            <a:p>
              <a:pPr marL="403577" indent="-403577" algn="l">
                <a:buSzPct val="100000"/>
                <a:buAutoNum type="arabicPeriod"/>
                <a:defRPr sz="3000">
                  <a:solidFill>
                    <a:srgbClr val="000000"/>
                  </a:solidFill>
                  <a:latin typeface="DIN Alternate"/>
                  <a:ea typeface="DIN Alternate"/>
                  <a:cs typeface="DIN Alternate"/>
                  <a:sym typeface="DIN Alternate"/>
                </a:defRPr>
              </a:pPr>
              <a:r>
                <a:t>“Do I have enough money to support my buying?”</a:t>
              </a:r>
            </a:p>
            <a:p>
              <a:pPr marL="403577" indent="-403577" algn="l">
                <a:buSzPct val="100000"/>
                <a:buAutoNum type="arabicPeriod"/>
                <a:defRPr sz="3000">
                  <a:solidFill>
                    <a:srgbClr val="000000"/>
                  </a:solidFill>
                  <a:latin typeface="DIN Alternate"/>
                  <a:ea typeface="DIN Alternate"/>
                  <a:cs typeface="DIN Alternate"/>
                  <a:sym typeface="DIN Alternate"/>
                </a:defRPr>
              </a:pPr>
              <a:r>
                <a:t>“Will my buying cause a buyer’s regret later on?</a:t>
              </a:r>
            </a:p>
            <a:p>
              <a:pPr marL="403577" indent="-403577" algn="l">
                <a:buSzPct val="100000"/>
                <a:buAutoNum type="arabicPeriod"/>
                <a:defRPr sz="3000">
                  <a:solidFill>
                    <a:srgbClr val="000000"/>
                  </a:solidFill>
                  <a:latin typeface="DIN Alternate"/>
                  <a:ea typeface="DIN Alternate"/>
                  <a:cs typeface="DIN Alternate"/>
                  <a:sym typeface="DIN Alternate"/>
                </a:defRPr>
              </a:pPr>
              <a:r>
                <a:t>Am I a good steward in managing God’s money wisely?</a:t>
              </a:r>
            </a:p>
          </p:txBody>
        </p:sp>
        <p:pic>
          <p:nvPicPr>
            <p:cNvPr id="520" name="Picture 519"/>
            <p:cNvPicPr>
              <a:picLocks/>
            </p:cNvPicPr>
            <p:nvPr/>
          </p:nvPicPr>
          <p:blipFill>
            <a:blip r:embed="rId3">
              <a:extLst/>
            </a:blip>
            <a:stretch>
              <a:fillRect/>
            </a:stretch>
          </p:blipFill>
          <p:spPr>
            <a:xfrm>
              <a:off x="-1" y="-1"/>
              <a:ext cx="8394701" cy="51943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1" animBg="1"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6" name="Group 526"/>
          <p:cNvGrpSpPr/>
          <p:nvPr/>
        </p:nvGrpSpPr>
        <p:grpSpPr>
          <a:xfrm>
            <a:off x="2076450" y="1917700"/>
            <a:ext cx="8394701" cy="5384800"/>
            <a:chOff x="0" y="0"/>
            <a:chExt cx="8394700" cy="5384800"/>
          </a:xfrm>
        </p:grpSpPr>
        <p:sp>
          <p:nvSpPr>
            <p:cNvPr id="525" name="Shape 525"/>
            <p:cNvSpPr>
              <a:spLocks noGrp="1"/>
            </p:cNvSpPr>
            <p:nvPr>
              <p:ph type="body" idx="14"/>
            </p:nvPr>
          </p:nvSpPr>
          <p:spPr>
            <a:xfrm>
              <a:off x="50800" y="50800"/>
              <a:ext cx="8293100" cy="5283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300">
                  <a:solidFill>
                    <a:srgbClr val="000000"/>
                  </a:solidFill>
                  <a:latin typeface="DIN Alternate"/>
                  <a:ea typeface="DIN Alternate"/>
                  <a:cs typeface="DIN Alternate"/>
                  <a:sym typeface="DIN Alternate"/>
                </a:defRPr>
              </a:pPr>
              <a:r>
                <a:t>““The Lord has been pleased to present before me the evils which result from </a:t>
              </a:r>
              <a:r>
                <a:rPr u="sng">
                  <a:solidFill>
                    <a:srgbClr val="F52721"/>
                  </a:solidFill>
                </a:rPr>
                <a:t>spendthrift habits</a:t>
              </a:r>
              <a:r>
                <a:t>, that I might admonish parents to teach their children </a:t>
              </a:r>
              <a:r>
                <a:rPr u="sng">
                  <a:solidFill>
                    <a:srgbClr val="FB2E1F"/>
                  </a:solidFill>
                </a:rPr>
                <a:t>strict economy</a:t>
              </a:r>
              <a:r>
                <a:t>. Teach them that money spent for that which they do not need is perverted from its proper use.”</a:t>
              </a:r>
            </a:p>
          </p:txBody>
        </p:sp>
        <p:pic>
          <p:nvPicPr>
            <p:cNvPr id="524" name="Picture 523"/>
            <p:cNvPicPr>
              <a:picLocks/>
            </p:cNvPicPr>
            <p:nvPr/>
          </p:nvPicPr>
          <p:blipFill>
            <a:blip r:embed="rId2">
              <a:extLst/>
            </a:blip>
            <a:stretch>
              <a:fillRect/>
            </a:stretch>
          </p:blipFill>
          <p:spPr>
            <a:xfrm>
              <a:off x="-1" y="-1"/>
              <a:ext cx="8394701" cy="5384801"/>
            </a:xfrm>
            <a:prstGeom prst="rect">
              <a:avLst/>
            </a:prstGeom>
            <a:effectLst/>
          </p:spPr>
        </p:pic>
      </p:grpSp>
      <p:sp>
        <p:nvSpPr>
          <p:cNvPr id="527" name="Shape 527"/>
          <p:cNvSpPr/>
          <p:nvPr/>
        </p:nvSpPr>
        <p:spPr>
          <a:xfrm>
            <a:off x="304800" y="7581900"/>
            <a:ext cx="11938001"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200"/>
              </a:spcBef>
              <a:defRPr i="1"/>
            </a:pPr>
            <a:r>
              <a:t>Ellen G. White, </a:t>
            </a:r>
            <a:r>
              <a:rPr u="sng"/>
              <a:t>Adventist Home</a:t>
            </a:r>
            <a:r>
              <a:t>, p. 374.</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1" name="Group 531"/>
          <p:cNvGrpSpPr/>
          <p:nvPr/>
        </p:nvGrpSpPr>
        <p:grpSpPr>
          <a:xfrm>
            <a:off x="1128183" y="2000250"/>
            <a:ext cx="10748434" cy="5219700"/>
            <a:chOff x="0" y="0"/>
            <a:chExt cx="10748433" cy="5219700"/>
          </a:xfrm>
        </p:grpSpPr>
        <p:sp>
          <p:nvSpPr>
            <p:cNvPr id="530" name="Shape 530"/>
            <p:cNvSpPr>
              <a:spLocks noGrp="1"/>
            </p:cNvSpPr>
            <p:nvPr>
              <p:ph type="body" idx="14"/>
            </p:nvPr>
          </p:nvSpPr>
          <p:spPr>
            <a:xfrm>
              <a:off x="50800" y="50800"/>
              <a:ext cx="10646834" cy="51181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700">
                  <a:solidFill>
                    <a:srgbClr val="000000"/>
                  </a:solidFill>
                  <a:latin typeface="DIN Alternate"/>
                  <a:ea typeface="DIN Alternate"/>
                  <a:cs typeface="DIN Alternate"/>
                  <a:sym typeface="DIN Alternate"/>
                </a:defRPr>
              </a:pPr>
              <a:r>
                <a:t>“I was shown that you, my brother and sister, </a:t>
              </a:r>
              <a:r>
                <a:rPr u="sng">
                  <a:solidFill>
                    <a:srgbClr val="FA394A"/>
                  </a:solidFill>
                </a:rPr>
                <a:t>have much to learn</a:t>
              </a:r>
              <a:r>
                <a:t>. You have not </a:t>
              </a:r>
              <a:r>
                <a:rPr u="sng">
                  <a:solidFill>
                    <a:srgbClr val="FF2823"/>
                  </a:solidFill>
                </a:rPr>
                <a:t>lived within your means</a:t>
              </a:r>
              <a:r>
                <a:t>. You have not </a:t>
              </a:r>
              <a:r>
                <a:rPr u="sng">
                  <a:solidFill>
                    <a:srgbClr val="FF2828"/>
                  </a:solidFill>
                </a:rPr>
                <a:t>learned to economize</a:t>
              </a:r>
              <a:r>
                <a:t>. If you earn high wages, you do not know how to make it go as far as possible. </a:t>
              </a:r>
              <a:r>
                <a:rPr>
                  <a:solidFill>
                    <a:srgbClr val="FF5664"/>
                  </a:solidFill>
                </a:rPr>
                <a:t>Y</a:t>
              </a:r>
              <a:r>
                <a:rPr u="sng">
                  <a:solidFill>
                    <a:srgbClr val="FF5664"/>
                  </a:solidFill>
                </a:rPr>
                <a:t>ou</a:t>
              </a:r>
              <a:r>
                <a:rPr u="sng">
                  <a:solidFill>
                    <a:srgbClr val="F8333A"/>
                  </a:solidFill>
                </a:rPr>
                <a:t> consult taste or appetite instead of prudence</a:t>
              </a:r>
              <a:r>
                <a:t>. At times you expend money for a quality of food in which your brethren cannot afford to indulge. Dollars slip from your pocket very easily.... </a:t>
              </a:r>
              <a:r>
                <a:rPr u="sng">
                  <a:solidFill>
                    <a:srgbClr val="F73933"/>
                  </a:solidFill>
                </a:rPr>
                <a:t>Self-denial is a lesson which you both have yet to learn</a:t>
              </a:r>
              <a:r>
                <a:t>.”</a:t>
              </a:r>
            </a:p>
          </p:txBody>
        </p:sp>
        <p:pic>
          <p:nvPicPr>
            <p:cNvPr id="529" name="Picture 528"/>
            <p:cNvPicPr>
              <a:picLocks/>
            </p:cNvPicPr>
            <p:nvPr/>
          </p:nvPicPr>
          <p:blipFill>
            <a:blip r:embed="rId2">
              <a:extLst/>
            </a:blip>
            <a:stretch>
              <a:fillRect/>
            </a:stretch>
          </p:blipFill>
          <p:spPr>
            <a:xfrm>
              <a:off x="-1" y="0"/>
              <a:ext cx="10748434" cy="5219701"/>
            </a:xfrm>
            <a:prstGeom prst="rect">
              <a:avLst/>
            </a:prstGeom>
            <a:effectLst/>
          </p:spPr>
        </p:pic>
      </p:grpSp>
      <p:sp>
        <p:nvSpPr>
          <p:cNvPr id="532" name="Shape 532"/>
          <p:cNvSpPr/>
          <p:nvPr/>
        </p:nvSpPr>
        <p:spPr>
          <a:xfrm>
            <a:off x="304800" y="8242300"/>
            <a:ext cx="11938001"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200"/>
              </a:spcBef>
              <a:defRPr i="1"/>
            </a:pPr>
            <a:r>
              <a:t>Ellen G. White, </a:t>
            </a:r>
            <a:r>
              <a:rPr u="sng"/>
              <a:t>Adventist Home</a:t>
            </a:r>
            <a:r>
              <a:t>, p. 376.</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p:nvPr/>
        </p:nvSpPr>
        <p:spPr>
          <a:xfrm>
            <a:off x="1998464" y="3321049"/>
            <a:ext cx="9007872" cy="3111501"/>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599" indent="-228599">
              <a:buSzPct val="100000"/>
              <a:buAutoNum type="romanUcPeriod" startAt="3"/>
              <a:defRPr sz="6000">
                <a:solidFill>
                  <a:srgbClr val="FFFFFF"/>
                </a:solidFill>
                <a:effectLst>
                  <a:outerShdw blurRad="25400" dist="33948" dir="2700000" rotWithShape="0">
                    <a:srgbClr val="3B3936"/>
                  </a:outerShdw>
                </a:effectLst>
              </a:defRPr>
            </a:lvl1pPr>
          </a:lstStyle>
          <a:p>
            <a:r>
              <a:t>Avoiding financial problems (debts and shortages)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idx="13"/>
          </p:nvPr>
        </p:nvSpPr>
        <p:spPr>
          <a:xfrm>
            <a:off x="1041400" y="3505200"/>
            <a:ext cx="7200900" cy="508000"/>
          </a:xfrm>
          <a:prstGeom prst="rect">
            <a:avLst/>
          </a:prstGeom>
        </p:spPr>
        <p:txBody>
          <a:bodyPr/>
          <a:lstStyle/>
          <a:p>
            <a:r>
              <a:t>BIBLE:</a:t>
            </a:r>
          </a:p>
        </p:txBody>
      </p:sp>
      <p:sp>
        <p:nvSpPr>
          <p:cNvPr id="189" name="Shape 189"/>
          <p:cNvSpPr>
            <a:spLocks noGrp="1"/>
          </p:cNvSpPr>
          <p:nvPr>
            <p:ph type="ctrTitle"/>
          </p:nvPr>
        </p:nvSpPr>
        <p:spPr>
          <a:xfrm>
            <a:off x="1041400" y="4092575"/>
            <a:ext cx="6883400" cy="2413000"/>
          </a:xfrm>
          <a:prstGeom prst="rect">
            <a:avLst/>
          </a:prstGeom>
        </p:spPr>
        <p:txBody>
          <a:bodyPr/>
          <a:lstStyle/>
          <a:p>
            <a:pPr algn="ctr" defTabSz="368045">
              <a:lnSpc>
                <a:spcPct val="100000"/>
              </a:lnSpc>
              <a:spcBef>
                <a:spcPts val="0"/>
              </a:spcBef>
              <a:defRPr sz="3213">
                <a:solidFill>
                  <a:srgbClr val="040505"/>
                </a:solidFill>
                <a:latin typeface="Georgia"/>
                <a:ea typeface="Georgia"/>
                <a:cs typeface="Georgia"/>
                <a:sym typeface="Georgia"/>
              </a:defRPr>
            </a:pPr>
            <a:r>
              <a:t>PSALM 24:1 </a:t>
            </a:r>
          </a:p>
          <a:p>
            <a:pPr algn="ctr" defTabSz="368045">
              <a:lnSpc>
                <a:spcPct val="100000"/>
              </a:lnSpc>
              <a:spcBef>
                <a:spcPts val="0"/>
              </a:spcBef>
              <a:defRPr sz="3213">
                <a:solidFill>
                  <a:srgbClr val="040505"/>
                </a:solidFill>
                <a:latin typeface="Georgia"/>
                <a:ea typeface="Georgia"/>
                <a:cs typeface="Georgia"/>
                <a:sym typeface="Georgia"/>
              </a:defRPr>
            </a:pPr>
            <a:r>
              <a:t>“</a:t>
            </a:r>
            <a:r>
              <a:rPr u="sng"/>
              <a:t>The earth is the LORD's</a:t>
            </a:r>
            <a:r>
              <a:t>, and the </a:t>
            </a:r>
            <a:r>
              <a:rPr u="sng">
                <a:solidFill>
                  <a:srgbClr val="FF4852"/>
                </a:solidFill>
              </a:rPr>
              <a:t>fulness</a:t>
            </a:r>
            <a:r>
              <a:t> thereof; the world, and they that dwell therein.”</a:t>
            </a:r>
          </a:p>
        </p:txBody>
      </p:sp>
      <p:sp>
        <p:nvSpPr>
          <p:cNvPr id="190" name="Shape 190"/>
          <p:cNvSpPr>
            <a:spLocks noGrp="1"/>
          </p:cNvSpPr>
          <p:nvPr>
            <p:ph type="subTitle" sz="quarter" idx="1"/>
          </p:nvPr>
        </p:nvSpPr>
        <p:spPr>
          <a:xfrm>
            <a:off x="8902700" y="4738034"/>
            <a:ext cx="2641600" cy="1219201"/>
          </a:xfrm>
          <a:prstGeom prst="rect">
            <a:avLst/>
          </a:prstGeom>
          <a:ln w="9525">
            <a:round/>
          </a:ln>
        </p:spPr>
        <p:txBody>
          <a:bodyPr/>
          <a:lstStyle/>
          <a:p>
            <a:pPr algn="ctr" defTabSz="429768">
              <a:defRPr sz="2444">
                <a:solidFill>
                  <a:srgbClr val="FE381C"/>
                </a:solidFill>
                <a:latin typeface="Helvetica"/>
                <a:ea typeface="Helvetica"/>
                <a:cs typeface="Helvetica"/>
                <a:sym typeface="Helvetica"/>
              </a:defRPr>
            </a:pPr>
            <a:r>
              <a:t>God is the </a:t>
            </a:r>
          </a:p>
          <a:p>
            <a:pPr algn="ctr" defTabSz="429768">
              <a:defRPr sz="2444">
                <a:solidFill>
                  <a:srgbClr val="FE381C"/>
                </a:solidFill>
                <a:latin typeface="Helvetica"/>
                <a:ea typeface="Helvetica"/>
                <a:cs typeface="Helvetica"/>
                <a:sym typeface="Helvetica"/>
              </a:defRPr>
            </a:pPr>
            <a:r>
              <a:rPr b="1"/>
              <a:t>Absolute owner</a:t>
            </a:r>
            <a:r>
              <a:t>.</a:t>
            </a:r>
          </a:p>
        </p:txBody>
      </p:sp>
      <p:sp>
        <p:nvSpPr>
          <p:cNvPr id="191" name="Shape 191"/>
          <p:cNvSpPr/>
          <p:nvPr/>
        </p:nvSpPr>
        <p:spPr>
          <a:xfrm>
            <a:off x="2640086" y="1162050"/>
            <a:ext cx="7724628" cy="1600201"/>
          </a:xfrm>
          <a:prstGeom prst="rect">
            <a:avLst/>
          </a:prstGeom>
          <a:ln w="25400">
            <a:solidFill>
              <a:srgbClr val="090909"/>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000">
                <a:solidFill>
                  <a:srgbClr val="090909"/>
                </a:solidFill>
                <a:latin typeface="DIN Alternate"/>
                <a:ea typeface="DIN Alternate"/>
                <a:cs typeface="DIN Alternate"/>
                <a:sym typeface="DIN Alternate"/>
              </a:defRPr>
            </a:pPr>
            <a:r>
              <a:t>The Real Absolute Owner </a:t>
            </a:r>
          </a:p>
          <a:p>
            <a:pPr>
              <a:defRPr sz="5000">
                <a:solidFill>
                  <a:srgbClr val="090909"/>
                </a:solidFill>
                <a:latin typeface="DIN Alternate"/>
                <a:ea typeface="DIN Alternate"/>
                <a:cs typeface="DIN Alternate"/>
                <a:sym typeface="DIN Alternate"/>
              </a:defRPr>
            </a:pPr>
            <a:r>
              <a:t>of the earth?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8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1" animBg="1" advAuto="0"/>
      <p:bldP spid="189" grpId="2" animBg="1" advAuto="0"/>
      <p:bldP spid="190" grpId="3"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8" name="Group 538"/>
          <p:cNvGrpSpPr/>
          <p:nvPr/>
        </p:nvGrpSpPr>
        <p:grpSpPr>
          <a:xfrm>
            <a:off x="1898649" y="698500"/>
            <a:ext cx="8394701" cy="939800"/>
            <a:chOff x="0" y="0"/>
            <a:chExt cx="8394700" cy="939800"/>
          </a:xfrm>
        </p:grpSpPr>
        <p:sp>
          <p:nvSpPr>
            <p:cNvPr id="537" name="Shape 537"/>
            <p:cNvSpPr/>
            <p:nvPr/>
          </p:nvSpPr>
          <p:spPr>
            <a:xfrm>
              <a:off x="50800" y="50800"/>
              <a:ext cx="8293100" cy="838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300">
                  <a:solidFill>
                    <a:srgbClr val="000000"/>
                  </a:solidFill>
                  <a:latin typeface="DIN Alternate"/>
                  <a:ea typeface="DIN Alternate"/>
                  <a:cs typeface="DIN Alternate"/>
                  <a:sym typeface="DIN Alternate"/>
                </a:defRPr>
              </a:lvl1pPr>
            </a:lstStyle>
            <a:p>
              <a:r>
                <a:t>“BE WATCHFUL”</a:t>
              </a:r>
            </a:p>
          </p:txBody>
        </p:sp>
        <p:pic>
          <p:nvPicPr>
            <p:cNvPr id="536" name="Picture 535"/>
            <p:cNvPicPr>
              <a:picLocks/>
            </p:cNvPicPr>
            <p:nvPr/>
          </p:nvPicPr>
          <p:blipFill>
            <a:blip r:embed="rId2">
              <a:extLst/>
            </a:blip>
            <a:stretch>
              <a:fillRect/>
            </a:stretch>
          </p:blipFill>
          <p:spPr>
            <a:xfrm>
              <a:off x="-1" y="0"/>
              <a:ext cx="8394701" cy="939801"/>
            </a:xfrm>
            <a:prstGeom prst="rect">
              <a:avLst/>
            </a:prstGeom>
            <a:effectLst/>
          </p:spPr>
        </p:pic>
      </p:grpSp>
      <p:grpSp>
        <p:nvGrpSpPr>
          <p:cNvPr id="541" name="Group 541"/>
          <p:cNvGrpSpPr/>
          <p:nvPr/>
        </p:nvGrpSpPr>
        <p:grpSpPr>
          <a:xfrm>
            <a:off x="1314450" y="1822450"/>
            <a:ext cx="10375901" cy="6972301"/>
            <a:chOff x="0" y="0"/>
            <a:chExt cx="10375900" cy="6972300"/>
          </a:xfrm>
        </p:grpSpPr>
        <p:sp>
          <p:nvSpPr>
            <p:cNvPr id="540" name="Shape 540"/>
            <p:cNvSpPr/>
            <p:nvPr/>
          </p:nvSpPr>
          <p:spPr>
            <a:xfrm>
              <a:off x="50800" y="50800"/>
              <a:ext cx="10274300" cy="68707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403577" indent="-403577" algn="l">
                <a:buSzPct val="100000"/>
                <a:buAutoNum type="arabicPeriod"/>
                <a:defRPr sz="3000">
                  <a:solidFill>
                    <a:srgbClr val="000000"/>
                  </a:solidFill>
                  <a:latin typeface="DIN Alternate"/>
                  <a:ea typeface="DIN Alternate"/>
                  <a:cs typeface="DIN Alternate"/>
                  <a:sym typeface="DIN Alternate"/>
                </a:defRPr>
              </a:pPr>
              <a:r>
                <a:t>You bought your 40” Smart TV, it was the biggest on sale then and you are satisfied with it.</a:t>
              </a:r>
            </a:p>
            <a:p>
              <a:pPr marL="403577" indent="-403577" algn="l">
                <a:buSzPct val="100000"/>
                <a:buAutoNum type="arabicPeriod"/>
                <a:defRPr sz="3000">
                  <a:solidFill>
                    <a:srgbClr val="000000"/>
                  </a:solidFill>
                  <a:latin typeface="DIN Alternate"/>
                  <a:ea typeface="DIN Alternate"/>
                  <a:cs typeface="DIN Alternate"/>
                  <a:sym typeface="DIN Alternate"/>
                </a:defRPr>
              </a:pPr>
              <a:r>
                <a:t>But after sometime you saw 55” Smart TV on sale, you were tempted to have that.</a:t>
              </a:r>
            </a:p>
            <a:p>
              <a:pPr marL="403577" indent="-403577" algn="l">
                <a:buSzPct val="100000"/>
                <a:buAutoNum type="arabicPeriod"/>
                <a:defRPr sz="3000">
                  <a:solidFill>
                    <a:srgbClr val="000000"/>
                  </a:solidFill>
                  <a:latin typeface="DIN Alternate"/>
                  <a:ea typeface="DIN Alternate"/>
                  <a:cs typeface="DIN Alternate"/>
                  <a:sym typeface="DIN Alternate"/>
                </a:defRPr>
              </a:pPr>
              <a:r>
                <a:t>Do you want to buy it? </a:t>
              </a:r>
            </a:p>
            <a:p>
              <a:pPr marL="403577" indent="-403577" algn="l">
                <a:buSzPct val="100000"/>
                <a:buAutoNum type="arabicPeriod"/>
                <a:defRPr sz="3000">
                  <a:solidFill>
                    <a:srgbClr val="000000"/>
                  </a:solidFill>
                  <a:latin typeface="DIN Alternate"/>
                  <a:ea typeface="DIN Alternate"/>
                  <a:cs typeface="DIN Alternate"/>
                  <a:sym typeface="DIN Alternate"/>
                </a:defRPr>
              </a:pPr>
              <a:r>
                <a:t>Your impulse says “ buy it, it has more features and bigger is better.”</a:t>
              </a:r>
            </a:p>
            <a:p>
              <a:pPr marL="403577" indent="-403577" algn="l">
                <a:buSzPct val="100000"/>
                <a:buAutoNum type="arabicPeriod"/>
                <a:defRPr sz="3000">
                  <a:solidFill>
                    <a:srgbClr val="000000"/>
                  </a:solidFill>
                  <a:latin typeface="DIN Alternate"/>
                  <a:ea typeface="DIN Alternate"/>
                  <a:cs typeface="DIN Alternate"/>
                  <a:sym typeface="DIN Alternate"/>
                </a:defRPr>
              </a:pPr>
              <a:r>
                <a:t>The story repeats itself, later they are promoting 70”, then 80”, what shall you do?</a:t>
              </a:r>
            </a:p>
            <a:p>
              <a:pPr marL="403577" indent="-403577" algn="l">
                <a:buSzPct val="100000"/>
                <a:buAutoNum type="arabicPeriod"/>
                <a:defRPr sz="3000">
                  <a:solidFill>
                    <a:srgbClr val="000000"/>
                  </a:solidFill>
                  <a:latin typeface="DIN Alternate"/>
                  <a:ea typeface="DIN Alternate"/>
                  <a:cs typeface="DIN Alternate"/>
                  <a:sym typeface="DIN Alternate"/>
                </a:defRPr>
              </a:pPr>
              <a:r>
                <a:t>You should train your brain to say “No” to impulse buying.</a:t>
              </a:r>
            </a:p>
            <a:p>
              <a:pPr marL="403577" indent="-403577" algn="l">
                <a:buSzPct val="100000"/>
                <a:buAutoNum type="arabicPeriod"/>
                <a:defRPr sz="3000">
                  <a:solidFill>
                    <a:srgbClr val="000000"/>
                  </a:solidFill>
                  <a:latin typeface="DIN Alternate"/>
                  <a:ea typeface="DIN Alternate"/>
                  <a:cs typeface="DIN Alternate"/>
                  <a:sym typeface="DIN Alternate"/>
                </a:defRPr>
              </a:pPr>
              <a:r>
                <a:t>Do not linger too long to that promotional product.</a:t>
              </a:r>
            </a:p>
            <a:p>
              <a:pPr marL="403577" indent="-403577" algn="l">
                <a:buSzPct val="100000"/>
                <a:buAutoNum type="arabicPeriod"/>
                <a:defRPr sz="3000">
                  <a:solidFill>
                    <a:srgbClr val="000000"/>
                  </a:solidFill>
                  <a:latin typeface="DIN Alternate"/>
                  <a:ea typeface="DIN Alternate"/>
                  <a:cs typeface="DIN Alternate"/>
                  <a:sym typeface="DIN Alternate"/>
                </a:defRPr>
              </a:pPr>
              <a:r>
                <a:t>Leave the temptation site as quickly as possible. Leave that temptation alone.</a:t>
              </a:r>
            </a:p>
            <a:p>
              <a:pPr marL="403577" indent="-403577" algn="l">
                <a:buSzPct val="100000"/>
                <a:buAutoNum type="arabicPeriod"/>
                <a:defRPr sz="3000">
                  <a:solidFill>
                    <a:srgbClr val="000000"/>
                  </a:solidFill>
                  <a:latin typeface="DIN Alternate"/>
                  <a:ea typeface="DIN Alternate"/>
                  <a:cs typeface="DIN Alternate"/>
                  <a:sym typeface="DIN Alternate"/>
                </a:defRPr>
              </a:pPr>
              <a:r>
                <a:t>You will have a better savings, a better future and giving you peace of mind  and a better life.</a:t>
              </a:r>
            </a:p>
          </p:txBody>
        </p:sp>
        <p:pic>
          <p:nvPicPr>
            <p:cNvPr id="539" name="Picture 538"/>
            <p:cNvPicPr>
              <a:picLocks/>
            </p:cNvPicPr>
            <p:nvPr/>
          </p:nvPicPr>
          <p:blipFill>
            <a:blip r:embed="rId3">
              <a:extLst/>
            </a:blip>
            <a:stretch>
              <a:fillRect/>
            </a:stretch>
          </p:blipFill>
          <p:spPr>
            <a:xfrm>
              <a:off x="0" y="-1"/>
              <a:ext cx="10375901" cy="69723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1"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5" name="Group 545"/>
          <p:cNvGrpSpPr/>
          <p:nvPr/>
        </p:nvGrpSpPr>
        <p:grpSpPr>
          <a:xfrm>
            <a:off x="2076450" y="1917700"/>
            <a:ext cx="8394701" cy="5384800"/>
            <a:chOff x="0" y="0"/>
            <a:chExt cx="8394700" cy="5384800"/>
          </a:xfrm>
        </p:grpSpPr>
        <p:sp>
          <p:nvSpPr>
            <p:cNvPr id="544" name="Shape 544"/>
            <p:cNvSpPr>
              <a:spLocks noGrp="1"/>
            </p:cNvSpPr>
            <p:nvPr>
              <p:ph type="body" idx="14"/>
            </p:nvPr>
          </p:nvSpPr>
          <p:spPr>
            <a:xfrm>
              <a:off x="50800" y="50800"/>
              <a:ext cx="8293100" cy="5283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300">
                  <a:solidFill>
                    <a:srgbClr val="000000"/>
                  </a:solidFill>
                  <a:latin typeface="DIN Alternate"/>
                  <a:ea typeface="DIN Alternate"/>
                  <a:cs typeface="DIN Alternate"/>
                  <a:sym typeface="DIN Alternate"/>
                </a:defRPr>
              </a:pPr>
              <a:r>
                <a:t>“The Lord has been pleased to present before me the evils which result from </a:t>
              </a:r>
              <a:r>
                <a:rPr u="sng">
                  <a:solidFill>
                    <a:srgbClr val="F52721"/>
                  </a:solidFill>
                </a:rPr>
                <a:t>spendthrift habits</a:t>
              </a:r>
              <a:r>
                <a:t>, that I might admonish parents to teach their children </a:t>
              </a:r>
              <a:r>
                <a:rPr u="sng">
                  <a:solidFill>
                    <a:srgbClr val="FB2E1F"/>
                  </a:solidFill>
                </a:rPr>
                <a:t>strict economy</a:t>
              </a:r>
              <a:r>
                <a:t>. Teach them that money spent for that which they do not need is perverted from its proper use.”</a:t>
              </a:r>
            </a:p>
          </p:txBody>
        </p:sp>
        <p:pic>
          <p:nvPicPr>
            <p:cNvPr id="543" name="Picture 542"/>
            <p:cNvPicPr>
              <a:picLocks/>
            </p:cNvPicPr>
            <p:nvPr/>
          </p:nvPicPr>
          <p:blipFill>
            <a:blip r:embed="rId2">
              <a:extLst/>
            </a:blip>
            <a:stretch>
              <a:fillRect/>
            </a:stretch>
          </p:blipFill>
          <p:spPr>
            <a:xfrm>
              <a:off x="-1" y="-1"/>
              <a:ext cx="8394701" cy="5384801"/>
            </a:xfrm>
            <a:prstGeom prst="rect">
              <a:avLst/>
            </a:prstGeom>
            <a:effectLst/>
          </p:spPr>
        </p:pic>
      </p:grpSp>
      <p:sp>
        <p:nvSpPr>
          <p:cNvPr id="546" name="Shape 546"/>
          <p:cNvSpPr/>
          <p:nvPr/>
        </p:nvSpPr>
        <p:spPr>
          <a:xfrm>
            <a:off x="304800" y="7581900"/>
            <a:ext cx="11938001"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200"/>
              </a:spcBef>
              <a:defRPr i="1"/>
            </a:pPr>
            <a:r>
              <a:t>Ellen G. White, </a:t>
            </a:r>
            <a:r>
              <a:rPr u="sng"/>
              <a:t>Adventist Home</a:t>
            </a:r>
            <a:r>
              <a:t>, p. 374.</a:t>
            </a: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0" name="Group 550"/>
          <p:cNvGrpSpPr/>
          <p:nvPr/>
        </p:nvGrpSpPr>
        <p:grpSpPr>
          <a:xfrm>
            <a:off x="2076450" y="2755900"/>
            <a:ext cx="8394701" cy="3708400"/>
            <a:chOff x="0" y="0"/>
            <a:chExt cx="8394700" cy="3708400"/>
          </a:xfrm>
        </p:grpSpPr>
        <p:sp>
          <p:nvSpPr>
            <p:cNvPr id="549" name="Shape 549"/>
            <p:cNvSpPr>
              <a:spLocks noGrp="1"/>
            </p:cNvSpPr>
            <p:nvPr>
              <p:ph type="body" idx="14"/>
            </p:nvPr>
          </p:nvSpPr>
          <p:spPr>
            <a:xfrm>
              <a:off x="50800" y="50800"/>
              <a:ext cx="8293100" cy="36068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800">
                  <a:solidFill>
                    <a:srgbClr val="000000"/>
                  </a:solidFill>
                  <a:latin typeface="DIN Alternate"/>
                  <a:ea typeface="DIN Alternate"/>
                  <a:cs typeface="DIN Alternate"/>
                  <a:sym typeface="DIN Alternate"/>
                </a:defRPr>
              </a:lvl1pPr>
            </a:lstStyle>
            <a:p>
              <a:r>
                <a:t>“All must practice economy. No worker should manage his affairs in a way to incur debt.”</a:t>
              </a:r>
            </a:p>
          </p:txBody>
        </p:sp>
        <p:pic>
          <p:nvPicPr>
            <p:cNvPr id="548" name="Picture 547"/>
            <p:cNvPicPr>
              <a:picLocks/>
            </p:cNvPicPr>
            <p:nvPr/>
          </p:nvPicPr>
          <p:blipFill>
            <a:blip r:embed="rId2">
              <a:extLst/>
            </a:blip>
            <a:stretch>
              <a:fillRect/>
            </a:stretch>
          </p:blipFill>
          <p:spPr>
            <a:xfrm>
              <a:off x="-1" y="0"/>
              <a:ext cx="8394701" cy="3708401"/>
            </a:xfrm>
            <a:prstGeom prst="rect">
              <a:avLst/>
            </a:prstGeom>
            <a:effectLst/>
          </p:spPr>
        </p:pic>
      </p:grpSp>
      <p:sp>
        <p:nvSpPr>
          <p:cNvPr id="551" name="Shape 551"/>
          <p:cNvSpPr/>
          <p:nvPr/>
        </p:nvSpPr>
        <p:spPr>
          <a:xfrm>
            <a:off x="304800" y="6896100"/>
            <a:ext cx="11938001"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200"/>
              </a:spcBef>
              <a:defRPr i="1"/>
            </a:pPr>
            <a:r>
              <a:t>Ellen G. White, </a:t>
            </a:r>
            <a:r>
              <a:rPr u="sng"/>
              <a:t>Manual for Canvassers</a:t>
            </a:r>
            <a:r>
              <a:t>, p. 65,</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hape 553"/>
          <p:cNvSpPr/>
          <p:nvPr/>
        </p:nvSpPr>
        <p:spPr>
          <a:xfrm>
            <a:off x="1465063" y="3619499"/>
            <a:ext cx="10074673" cy="4114801"/>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599" indent="-228599">
              <a:buSzPct val="100000"/>
              <a:buAutoNum type="romanUcPeriod" startAt="4"/>
              <a:defRPr sz="6000">
                <a:solidFill>
                  <a:srgbClr val="FFFFFF"/>
                </a:solidFill>
                <a:effectLst>
                  <a:outerShdw blurRad="25400" dist="33948" dir="2700000" rotWithShape="0">
                    <a:srgbClr val="3B3936"/>
                  </a:outerShdw>
                </a:effectLst>
              </a:defRPr>
            </a:lvl1pPr>
          </a:lstStyle>
          <a:p>
            <a:r>
              <a:t>Allowing you  to have a debt-free future, Giving peace of mind and happy life. </a:t>
            </a: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7" name="Group 557"/>
          <p:cNvGrpSpPr/>
          <p:nvPr/>
        </p:nvGrpSpPr>
        <p:grpSpPr>
          <a:xfrm>
            <a:off x="1898649" y="381000"/>
            <a:ext cx="8394701" cy="1574800"/>
            <a:chOff x="0" y="0"/>
            <a:chExt cx="8394700" cy="1574800"/>
          </a:xfrm>
        </p:grpSpPr>
        <p:sp>
          <p:nvSpPr>
            <p:cNvPr id="556" name="Shape 556"/>
            <p:cNvSpPr/>
            <p:nvPr/>
          </p:nvSpPr>
          <p:spPr>
            <a:xfrm>
              <a:off x="50800" y="50800"/>
              <a:ext cx="8293100" cy="1473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300">
                  <a:solidFill>
                    <a:srgbClr val="000000"/>
                  </a:solidFill>
                  <a:latin typeface="DIN Alternate"/>
                  <a:ea typeface="DIN Alternate"/>
                  <a:cs typeface="DIN Alternate"/>
                  <a:sym typeface="DIN Alternate"/>
                </a:defRPr>
              </a:lvl1pPr>
            </a:lstStyle>
            <a:p>
              <a:r>
                <a:t>“BE WATCHFUL WITH YOUR CREDIT/DEBIT CARDS</a:t>
              </a:r>
            </a:p>
          </p:txBody>
        </p:sp>
        <p:pic>
          <p:nvPicPr>
            <p:cNvPr id="555" name="Picture 554"/>
            <p:cNvPicPr>
              <a:picLocks/>
            </p:cNvPicPr>
            <p:nvPr/>
          </p:nvPicPr>
          <p:blipFill>
            <a:blip r:embed="rId2">
              <a:extLst/>
            </a:blip>
            <a:stretch>
              <a:fillRect/>
            </a:stretch>
          </p:blipFill>
          <p:spPr>
            <a:xfrm>
              <a:off x="-1" y="-1"/>
              <a:ext cx="8394701" cy="1574801"/>
            </a:xfrm>
            <a:prstGeom prst="rect">
              <a:avLst/>
            </a:prstGeom>
            <a:effectLst/>
          </p:spPr>
        </p:pic>
      </p:grpSp>
      <p:grpSp>
        <p:nvGrpSpPr>
          <p:cNvPr id="560" name="Group 560"/>
          <p:cNvGrpSpPr/>
          <p:nvPr/>
        </p:nvGrpSpPr>
        <p:grpSpPr>
          <a:xfrm>
            <a:off x="1708149" y="2622550"/>
            <a:ext cx="9588501" cy="6083301"/>
            <a:chOff x="0" y="0"/>
            <a:chExt cx="9588500" cy="6083300"/>
          </a:xfrm>
        </p:grpSpPr>
        <p:sp>
          <p:nvSpPr>
            <p:cNvPr id="559" name="Shape 559"/>
            <p:cNvSpPr/>
            <p:nvPr/>
          </p:nvSpPr>
          <p:spPr>
            <a:xfrm>
              <a:off x="50799" y="50800"/>
              <a:ext cx="9486901" cy="59817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403577" indent="-403577" algn="l">
                <a:buSzPct val="100000"/>
                <a:buAutoNum type="arabicPeriod"/>
                <a:defRPr sz="3000">
                  <a:solidFill>
                    <a:srgbClr val="000000"/>
                  </a:solidFill>
                  <a:latin typeface="DIN Alternate"/>
                  <a:ea typeface="DIN Alternate"/>
                  <a:cs typeface="DIN Alternate"/>
                  <a:sym typeface="DIN Alternate"/>
                </a:defRPr>
              </a:pPr>
              <a:r>
                <a:t>Credit card on one hand can be very helpful and convenient if it is used prudently, but on the other hand it can be a threat to your financial safety.</a:t>
              </a:r>
            </a:p>
            <a:p>
              <a:pPr marL="403577" indent="-403577" algn="l">
                <a:buSzPct val="100000"/>
                <a:buAutoNum type="arabicPeriod"/>
                <a:defRPr sz="3000">
                  <a:solidFill>
                    <a:srgbClr val="000000"/>
                  </a:solidFill>
                  <a:latin typeface="DIN Alternate"/>
                  <a:ea typeface="DIN Alternate"/>
                  <a:cs typeface="DIN Alternate"/>
                  <a:sym typeface="DIN Alternate"/>
                </a:defRPr>
              </a:pPr>
              <a:r>
                <a:t> When you go for shopping, use cash rather than credit or debit card,</a:t>
              </a:r>
            </a:p>
            <a:p>
              <a:pPr marL="403577" indent="-403577" algn="l">
                <a:buSzPct val="100000"/>
                <a:buAutoNum type="arabicPeriod"/>
                <a:defRPr sz="3000">
                  <a:solidFill>
                    <a:srgbClr val="000000"/>
                  </a:solidFill>
                  <a:latin typeface="DIN Alternate"/>
                  <a:ea typeface="DIN Alternate"/>
                  <a:cs typeface="DIN Alternate"/>
                  <a:sym typeface="DIN Alternate"/>
                </a:defRPr>
              </a:pPr>
              <a:r>
                <a:t>If possible leave your card/s at home. </a:t>
              </a:r>
            </a:p>
            <a:p>
              <a:pPr marL="403577" indent="-403577" algn="l">
                <a:buSzPct val="100000"/>
                <a:buAutoNum type="arabicPeriod"/>
                <a:defRPr sz="3000">
                  <a:solidFill>
                    <a:srgbClr val="000000"/>
                  </a:solidFill>
                  <a:latin typeface="DIN Alternate"/>
                  <a:ea typeface="DIN Alternate"/>
                  <a:cs typeface="DIN Alternate"/>
                  <a:sym typeface="DIN Alternate"/>
                </a:defRPr>
              </a:pPr>
              <a:r>
                <a:t>Bring your cash, it is a bit of  incovenient, but in the end it will save you a lot of financial troubles.</a:t>
              </a:r>
            </a:p>
            <a:p>
              <a:pPr marL="403577" indent="-403577" algn="l">
                <a:buSzPct val="100000"/>
                <a:buAutoNum type="arabicPeriod"/>
                <a:defRPr sz="3000">
                  <a:solidFill>
                    <a:srgbClr val="000000"/>
                  </a:solidFill>
                  <a:latin typeface="DIN Alternate"/>
                  <a:ea typeface="DIN Alternate"/>
                  <a:cs typeface="DIN Alternate"/>
                  <a:sym typeface="DIN Alternate"/>
                </a:defRPr>
              </a:pPr>
              <a:r>
                <a:t>When they  offer big sale, that big sale does not mean that you are saving your money, the truth is you are spending your money.</a:t>
              </a:r>
            </a:p>
            <a:p>
              <a:pPr marL="403577" indent="-403577" algn="l">
                <a:buSzPct val="100000"/>
                <a:buAutoNum type="arabicPeriod"/>
                <a:defRPr sz="3000">
                  <a:solidFill>
                    <a:srgbClr val="000000"/>
                  </a:solidFill>
                  <a:latin typeface="DIN Alternate"/>
                  <a:ea typeface="DIN Alternate"/>
                  <a:cs typeface="DIN Alternate"/>
                  <a:sym typeface="DIN Alternate"/>
                </a:defRPr>
              </a:pPr>
              <a:r>
                <a:t>Do not keep your credit card details on file at any company or shopping store.</a:t>
              </a:r>
            </a:p>
          </p:txBody>
        </p:sp>
        <p:pic>
          <p:nvPicPr>
            <p:cNvPr id="558" name="Picture 557"/>
            <p:cNvPicPr>
              <a:picLocks/>
            </p:cNvPicPr>
            <p:nvPr/>
          </p:nvPicPr>
          <p:blipFill>
            <a:blip r:embed="rId3">
              <a:extLst/>
            </a:blip>
            <a:stretch>
              <a:fillRect/>
            </a:stretch>
          </p:blipFill>
          <p:spPr>
            <a:xfrm>
              <a:off x="-1" y="-1"/>
              <a:ext cx="9588501" cy="60833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1" animBg="1" advAuto="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4" name="Group 564"/>
          <p:cNvGrpSpPr/>
          <p:nvPr/>
        </p:nvGrpSpPr>
        <p:grpSpPr>
          <a:xfrm>
            <a:off x="1898649" y="381000"/>
            <a:ext cx="8394701" cy="1574800"/>
            <a:chOff x="0" y="0"/>
            <a:chExt cx="8394700" cy="1574800"/>
          </a:xfrm>
        </p:grpSpPr>
        <p:sp>
          <p:nvSpPr>
            <p:cNvPr id="563" name="Shape 563"/>
            <p:cNvSpPr/>
            <p:nvPr/>
          </p:nvSpPr>
          <p:spPr>
            <a:xfrm>
              <a:off x="50800" y="50800"/>
              <a:ext cx="8293100" cy="1473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300">
                  <a:solidFill>
                    <a:srgbClr val="000000"/>
                  </a:solidFill>
                  <a:latin typeface="DIN Alternate"/>
                  <a:ea typeface="DIN Alternate"/>
                  <a:cs typeface="DIN Alternate"/>
                  <a:sym typeface="DIN Alternate"/>
                </a:defRPr>
              </a:lvl1pPr>
            </a:lstStyle>
            <a:p>
              <a:r>
                <a:t>“BE WATCHFUL WITH ONLINE SHOPPING</a:t>
              </a:r>
            </a:p>
          </p:txBody>
        </p:sp>
        <p:pic>
          <p:nvPicPr>
            <p:cNvPr id="562" name="Picture 561"/>
            <p:cNvPicPr>
              <a:picLocks/>
            </p:cNvPicPr>
            <p:nvPr/>
          </p:nvPicPr>
          <p:blipFill>
            <a:blip r:embed="rId2">
              <a:extLst/>
            </a:blip>
            <a:stretch>
              <a:fillRect/>
            </a:stretch>
          </p:blipFill>
          <p:spPr>
            <a:xfrm>
              <a:off x="-1" y="-1"/>
              <a:ext cx="8394701" cy="1574801"/>
            </a:xfrm>
            <a:prstGeom prst="rect">
              <a:avLst/>
            </a:prstGeom>
            <a:effectLst/>
          </p:spPr>
        </p:pic>
      </p:grpSp>
      <p:grpSp>
        <p:nvGrpSpPr>
          <p:cNvPr id="567" name="Group 567"/>
          <p:cNvGrpSpPr/>
          <p:nvPr/>
        </p:nvGrpSpPr>
        <p:grpSpPr>
          <a:xfrm>
            <a:off x="1708149" y="2178050"/>
            <a:ext cx="9588501" cy="6972300"/>
            <a:chOff x="0" y="0"/>
            <a:chExt cx="9588500" cy="6972300"/>
          </a:xfrm>
        </p:grpSpPr>
        <p:sp>
          <p:nvSpPr>
            <p:cNvPr id="566" name="Shape 566"/>
            <p:cNvSpPr/>
            <p:nvPr/>
          </p:nvSpPr>
          <p:spPr>
            <a:xfrm>
              <a:off x="50800" y="50800"/>
              <a:ext cx="9486900" cy="68707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403577" indent="-403577" algn="l">
                <a:buSzPct val="100000"/>
                <a:buAutoNum type="arabicPeriod"/>
                <a:defRPr sz="3000">
                  <a:solidFill>
                    <a:srgbClr val="000000"/>
                  </a:solidFill>
                  <a:latin typeface="DIN Alternate"/>
                  <a:ea typeface="DIN Alternate"/>
                  <a:cs typeface="DIN Alternate"/>
                  <a:sym typeface="DIN Alternate"/>
                </a:defRPr>
              </a:pPr>
              <a:r>
                <a:t>Do not easily be tempted by TV advertizements: “If you call within 10 minutes, we  will double the offer.”</a:t>
              </a:r>
            </a:p>
            <a:p>
              <a:pPr marL="403577" indent="-403577" algn="l">
                <a:buSzPct val="100000"/>
                <a:buAutoNum type="arabicPeriod"/>
                <a:defRPr sz="3000">
                  <a:solidFill>
                    <a:srgbClr val="000000"/>
                  </a:solidFill>
                  <a:latin typeface="DIN Alternate"/>
                  <a:ea typeface="DIN Alternate"/>
                  <a:cs typeface="DIN Alternate"/>
                  <a:sym typeface="DIN Alternate"/>
                </a:defRPr>
              </a:pPr>
              <a:r>
                <a:t>Be careful with the online advertizement from any electronic company purchase who is very tempting by offering conveniency, with no handling charges, and overnight shipment.</a:t>
              </a:r>
            </a:p>
            <a:p>
              <a:pPr marL="403577" indent="-403577" algn="l">
                <a:buSzPct val="100000"/>
                <a:buAutoNum type="arabicPeriod"/>
                <a:defRPr sz="3000">
                  <a:solidFill>
                    <a:srgbClr val="000000"/>
                  </a:solidFill>
                  <a:latin typeface="DIN Alternate"/>
                  <a:ea typeface="DIN Alternate"/>
                  <a:cs typeface="DIN Alternate"/>
                  <a:sym typeface="DIN Alternate"/>
                </a:defRPr>
              </a:pPr>
              <a:r>
                <a:t>If you have to make a purchase online, make sure you have made the plan to buy the needed and planned product.</a:t>
              </a:r>
            </a:p>
            <a:p>
              <a:pPr marL="403577" indent="-403577" algn="l">
                <a:buSzPct val="100000"/>
                <a:buAutoNum type="arabicPeriod"/>
                <a:defRPr sz="3000">
                  <a:solidFill>
                    <a:srgbClr val="000000"/>
                  </a:solidFill>
                  <a:latin typeface="DIN Alternate"/>
                  <a:ea typeface="DIN Alternate"/>
                  <a:cs typeface="DIN Alternate"/>
                  <a:sym typeface="DIN Alternate"/>
                </a:defRPr>
              </a:pPr>
              <a:r>
                <a:t>Ask, “do we have enough cash flow to buy it without  sacrificing other need that is more important?’</a:t>
              </a:r>
            </a:p>
            <a:p>
              <a:pPr marL="403577" indent="-403577" algn="l">
                <a:buSzPct val="100000"/>
                <a:buAutoNum type="arabicPeriod"/>
                <a:defRPr sz="3000">
                  <a:solidFill>
                    <a:srgbClr val="000000"/>
                  </a:solidFill>
                  <a:latin typeface="DIN Alternate"/>
                  <a:ea typeface="DIN Alternate"/>
                  <a:cs typeface="DIN Alternate"/>
                  <a:sym typeface="DIN Alternate"/>
                </a:defRPr>
              </a:pPr>
              <a:r>
                <a:t>‘Can we wait until our cash flow is safe enough to buy?’</a:t>
              </a:r>
            </a:p>
            <a:p>
              <a:pPr marL="403577" indent="-403577" algn="l">
                <a:buSzPct val="100000"/>
                <a:buAutoNum type="arabicPeriod"/>
                <a:defRPr sz="3000">
                  <a:solidFill>
                    <a:srgbClr val="000000"/>
                  </a:solidFill>
                  <a:latin typeface="DIN Alternate"/>
                  <a:ea typeface="DIN Alternate"/>
                  <a:cs typeface="DIN Alternate"/>
                  <a:sym typeface="DIN Alternate"/>
                </a:defRPr>
              </a:pPr>
              <a:r>
                <a:t>Search directly the product and compare prices with other online shops to get a better price and a better product.</a:t>
              </a:r>
            </a:p>
          </p:txBody>
        </p:sp>
        <p:pic>
          <p:nvPicPr>
            <p:cNvPr id="565" name="Picture 564"/>
            <p:cNvPicPr>
              <a:picLocks/>
            </p:cNvPicPr>
            <p:nvPr/>
          </p:nvPicPr>
          <p:blipFill>
            <a:blip r:embed="rId3">
              <a:extLst/>
            </a:blip>
            <a:stretch>
              <a:fillRect/>
            </a:stretch>
          </p:blipFill>
          <p:spPr>
            <a:xfrm>
              <a:off x="-1" y="-1"/>
              <a:ext cx="9588501" cy="69723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1" animBg="1" advAuto="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p:nvPr/>
        </p:nvSpPr>
        <p:spPr>
          <a:xfrm>
            <a:off x="2125463" y="2819399"/>
            <a:ext cx="8753873" cy="4114801"/>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599" indent="-228599">
              <a:buSzPct val="100000"/>
              <a:buAutoNum type="romanUcPeriod" startAt="4"/>
              <a:defRPr sz="6000">
                <a:solidFill>
                  <a:srgbClr val="FFFFFF"/>
                </a:solidFill>
                <a:effectLst>
                  <a:outerShdw blurRad="25400" dist="33948" dir="2700000" rotWithShape="0">
                    <a:srgbClr val="3B3936"/>
                  </a:outerShdw>
                </a:effectLst>
              </a:defRPr>
            </a:pPr>
            <a:endParaRPr/>
          </a:p>
          <a:p>
            <a:pPr marL="228599" indent="-228599">
              <a:buSzPct val="100000"/>
              <a:buAutoNum type="romanUcPeriod" startAt="5"/>
              <a:defRPr sz="6000">
                <a:solidFill>
                  <a:srgbClr val="FFFFFF"/>
                </a:solidFill>
                <a:effectLst>
                  <a:outerShdw blurRad="25400" dist="33948" dir="2700000" rotWithShape="0">
                    <a:srgbClr val="3B3936"/>
                  </a:outerShdw>
                </a:effectLst>
              </a:defRPr>
            </a:pPr>
            <a:r>
              <a:t>Giving an opportunity to support God’s work more generously.</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Shape 571"/>
          <p:cNvSpPr>
            <a:spLocks noGrp="1"/>
          </p:cNvSpPr>
          <p:nvPr>
            <p:ph type="body" idx="13"/>
          </p:nvPr>
        </p:nvSpPr>
        <p:spPr>
          <a:xfrm>
            <a:off x="533400" y="8140700"/>
            <a:ext cx="11938000" cy="609600"/>
          </a:xfrm>
          <a:prstGeom prst="rect">
            <a:avLst/>
          </a:prstGeom>
        </p:spPr>
        <p:txBody>
          <a:bodyPr/>
          <a:lstStyle/>
          <a:p>
            <a:pPr>
              <a:defRPr sz="2400"/>
            </a:pPr>
            <a:r>
              <a:t>Ellen G. White, </a:t>
            </a:r>
            <a:r>
              <a:rPr u="sng"/>
              <a:t>Counsels on Stewaardship</a:t>
            </a:r>
            <a:r>
              <a:t>, p. 15.</a:t>
            </a:r>
          </a:p>
        </p:txBody>
      </p:sp>
      <p:grpSp>
        <p:nvGrpSpPr>
          <p:cNvPr id="574" name="Group 574"/>
          <p:cNvGrpSpPr/>
          <p:nvPr/>
        </p:nvGrpSpPr>
        <p:grpSpPr>
          <a:xfrm>
            <a:off x="1022350" y="1587500"/>
            <a:ext cx="10960101" cy="5486401"/>
            <a:chOff x="0" y="0"/>
            <a:chExt cx="10960100" cy="5486400"/>
          </a:xfrm>
        </p:grpSpPr>
        <p:sp>
          <p:nvSpPr>
            <p:cNvPr id="573" name="Shape 573"/>
            <p:cNvSpPr>
              <a:spLocks noGrp="1"/>
            </p:cNvSpPr>
            <p:nvPr>
              <p:ph type="body" idx="14"/>
            </p:nvPr>
          </p:nvSpPr>
          <p:spPr>
            <a:xfrm>
              <a:off x="50800" y="50800"/>
              <a:ext cx="10858500" cy="53848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400">
                  <a:solidFill>
                    <a:srgbClr val="000000"/>
                  </a:solidFill>
                  <a:latin typeface="DIN Alternate"/>
                  <a:ea typeface="DIN Alternate"/>
                  <a:cs typeface="DIN Alternate"/>
                  <a:sym typeface="DIN Alternate"/>
                </a:defRPr>
              </a:pPr>
              <a:r>
                <a:t>“In commissioning His disciples to go “into all the world, and preach the gospel to every creature,” Christ assigned to men the work of extending the knowledge of His grace. But </a:t>
              </a:r>
              <a:r>
                <a:rPr u="sng">
                  <a:solidFill>
                    <a:srgbClr val="FB3E03"/>
                  </a:solidFill>
                </a:rPr>
                <a:t>while some go forth to preach</a:t>
              </a:r>
              <a:r>
                <a:t>, </a:t>
              </a:r>
              <a:r>
                <a:rPr u="sng">
                  <a:solidFill>
                    <a:srgbClr val="4C4EF3"/>
                  </a:solidFill>
                </a:rPr>
                <a:t>He calls upon others to answer His claims upon them for offerings, with which to support His cause in the earth</a:t>
              </a:r>
              <a:r>
                <a:t>.”</a:t>
              </a:r>
            </a:p>
          </p:txBody>
        </p:sp>
        <p:pic>
          <p:nvPicPr>
            <p:cNvPr id="572" name="Picture 571"/>
            <p:cNvPicPr>
              <a:picLocks/>
            </p:cNvPicPr>
            <p:nvPr/>
          </p:nvPicPr>
          <p:blipFill>
            <a:blip r:embed="rId2">
              <a:extLst/>
            </a:blip>
            <a:stretch>
              <a:fillRect/>
            </a:stretch>
          </p:blipFill>
          <p:spPr>
            <a:xfrm>
              <a:off x="0" y="0"/>
              <a:ext cx="10960101" cy="5486401"/>
            </a:xfrm>
            <a:prstGeom prst="rect">
              <a:avLst/>
            </a:prstGeom>
            <a:effectLst/>
          </p:spPr>
        </p:pic>
      </p:gr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Shape 576"/>
          <p:cNvSpPr>
            <a:spLocks noGrp="1"/>
          </p:cNvSpPr>
          <p:nvPr>
            <p:ph type="body" idx="13"/>
          </p:nvPr>
        </p:nvSpPr>
        <p:spPr>
          <a:xfrm>
            <a:off x="533400" y="8140700"/>
            <a:ext cx="11938000" cy="609600"/>
          </a:xfrm>
          <a:prstGeom prst="rect">
            <a:avLst/>
          </a:prstGeom>
        </p:spPr>
        <p:txBody>
          <a:bodyPr/>
          <a:lstStyle/>
          <a:p>
            <a:pPr>
              <a:defRPr sz="2400"/>
            </a:pPr>
            <a:r>
              <a:t>Ellen G. White, </a:t>
            </a:r>
            <a:r>
              <a:rPr u="sng"/>
              <a:t>Counsels on Stewaardship</a:t>
            </a:r>
            <a:r>
              <a:t>, p. 15.</a:t>
            </a:r>
          </a:p>
        </p:txBody>
      </p:sp>
      <p:grpSp>
        <p:nvGrpSpPr>
          <p:cNvPr id="579" name="Group 579"/>
          <p:cNvGrpSpPr/>
          <p:nvPr/>
        </p:nvGrpSpPr>
        <p:grpSpPr>
          <a:xfrm>
            <a:off x="2114549" y="3105150"/>
            <a:ext cx="8775701" cy="3543300"/>
            <a:chOff x="0" y="0"/>
            <a:chExt cx="8775700" cy="3543300"/>
          </a:xfrm>
        </p:grpSpPr>
        <p:sp>
          <p:nvSpPr>
            <p:cNvPr id="578" name="Shape 578"/>
            <p:cNvSpPr>
              <a:spLocks noGrp="1"/>
            </p:cNvSpPr>
            <p:nvPr>
              <p:ph type="body" idx="14"/>
            </p:nvPr>
          </p:nvSpPr>
          <p:spPr>
            <a:xfrm>
              <a:off x="50800" y="50800"/>
              <a:ext cx="8674100" cy="34417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400">
                  <a:solidFill>
                    <a:srgbClr val="000000"/>
                  </a:solidFill>
                  <a:latin typeface="DIN Alternate"/>
                  <a:ea typeface="DIN Alternate"/>
                  <a:cs typeface="DIN Alternate"/>
                  <a:sym typeface="DIN Alternate"/>
                </a:defRPr>
              </a:pPr>
              <a:r>
                <a:t>“He has placed </a:t>
              </a:r>
              <a:r>
                <a:rPr u="sng">
                  <a:solidFill>
                    <a:srgbClr val="FB4639"/>
                  </a:solidFill>
                </a:rPr>
                <a:t>means in the hands of men</a:t>
              </a:r>
              <a:r>
                <a:t>, that His divine gifts may flow through human channels in doing the work appointed us in </a:t>
              </a:r>
              <a:r>
                <a:rPr u="sng">
                  <a:solidFill>
                    <a:srgbClr val="F74B45"/>
                  </a:solidFill>
                </a:rPr>
                <a:t>saving our fellow men</a:t>
              </a:r>
              <a:r>
                <a:t>.”</a:t>
              </a:r>
            </a:p>
          </p:txBody>
        </p:sp>
        <p:pic>
          <p:nvPicPr>
            <p:cNvPr id="577" name="Picture 576"/>
            <p:cNvPicPr>
              <a:picLocks/>
            </p:cNvPicPr>
            <p:nvPr/>
          </p:nvPicPr>
          <p:blipFill>
            <a:blip r:embed="rId2">
              <a:extLst/>
            </a:blip>
            <a:stretch>
              <a:fillRect/>
            </a:stretch>
          </p:blipFill>
          <p:spPr>
            <a:xfrm>
              <a:off x="-1" y="0"/>
              <a:ext cx="8775701" cy="3543301"/>
            </a:xfrm>
            <a:prstGeom prst="rect">
              <a:avLst/>
            </a:prstGeom>
            <a:effectLst/>
          </p:spPr>
        </p:pic>
      </p:gr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a:spLocks noGrp="1"/>
          </p:cNvSpPr>
          <p:nvPr>
            <p:ph type="body" sz="half" idx="1"/>
          </p:nvPr>
        </p:nvSpPr>
        <p:spPr>
          <a:xfrm>
            <a:off x="2222499" y="2946400"/>
            <a:ext cx="8369301" cy="4572546"/>
          </a:xfrm>
          <a:prstGeom prst="rect">
            <a:avLst/>
          </a:prstGeom>
          <a:ln w="9525">
            <a:round/>
          </a:ln>
        </p:spPr>
        <p:txBody>
          <a:bodyPr/>
          <a:lstStyle>
            <a:lvl1pPr marL="0" indent="0" algn="ctr">
              <a:spcBef>
                <a:spcPts val="0"/>
              </a:spcBef>
              <a:buClrTx/>
              <a:buSzTx/>
              <a:buFontTx/>
              <a:buNone/>
              <a:defRPr sz="7500">
                <a:solidFill>
                  <a:srgbClr val="030303"/>
                </a:solidFill>
                <a:latin typeface="Georgia"/>
                <a:ea typeface="Georgia"/>
                <a:cs typeface="Georgia"/>
                <a:sym typeface="Georgia"/>
              </a:defRPr>
            </a:lvl1pPr>
          </a:lstStyle>
          <a:p>
            <a:r>
              <a:t>Putting God first and God will bless our earnings.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ctrTitle"/>
          </p:nvPr>
        </p:nvSpPr>
        <p:spPr>
          <a:xfrm>
            <a:off x="1041400" y="4092575"/>
            <a:ext cx="6921500" cy="2413000"/>
          </a:xfrm>
          <a:prstGeom prst="rect">
            <a:avLst/>
          </a:prstGeom>
        </p:spPr>
        <p:txBody>
          <a:bodyPr/>
          <a:lstStyle/>
          <a:p>
            <a:pPr lvl="1">
              <a:lnSpc>
                <a:spcPct val="100000"/>
              </a:lnSpc>
              <a:spcBef>
                <a:spcPts val="0"/>
              </a:spcBef>
              <a:defRPr sz="5100">
                <a:solidFill>
                  <a:srgbClr val="040505"/>
                </a:solidFill>
                <a:latin typeface="Georgia"/>
                <a:ea typeface="Georgia"/>
                <a:cs typeface="Georgia"/>
                <a:sym typeface="Georgia"/>
              </a:defRPr>
            </a:pPr>
            <a:r>
              <a:t>God is the Owner because of . . . </a:t>
            </a:r>
          </a:p>
        </p:txBody>
      </p:sp>
      <p:sp>
        <p:nvSpPr>
          <p:cNvPr id="194" name="Shape 194"/>
          <p:cNvSpPr>
            <a:spLocks noGrp="1"/>
          </p:cNvSpPr>
          <p:nvPr>
            <p:ph type="subTitle" sz="quarter" idx="1"/>
          </p:nvPr>
        </p:nvSpPr>
        <p:spPr>
          <a:xfrm>
            <a:off x="8902700" y="4738034"/>
            <a:ext cx="2641600" cy="1219201"/>
          </a:xfrm>
          <a:prstGeom prst="rect">
            <a:avLst/>
          </a:prstGeom>
          <a:ln w="9525">
            <a:round/>
          </a:ln>
        </p:spPr>
        <p:txBody>
          <a:bodyPr/>
          <a:lstStyle>
            <a:lvl1pPr algn="ctr" defTabSz="457200">
              <a:defRPr sz="3700">
                <a:solidFill>
                  <a:srgbClr val="FE381C"/>
                </a:solidFill>
                <a:latin typeface="Helvetica"/>
                <a:ea typeface="Helvetica"/>
                <a:cs typeface="Helvetica"/>
                <a:sym typeface="Helvetica"/>
              </a:defRPr>
            </a:lvl1pPr>
          </a:lstStyle>
          <a:p>
            <a:r>
              <a:t>CREATION</a:t>
            </a:r>
          </a:p>
        </p:txBody>
      </p:sp>
      <p:grpSp>
        <p:nvGrpSpPr>
          <p:cNvPr id="197" name="Group 197"/>
          <p:cNvGrpSpPr/>
          <p:nvPr/>
        </p:nvGrpSpPr>
        <p:grpSpPr>
          <a:xfrm>
            <a:off x="2589286" y="1492250"/>
            <a:ext cx="7826228" cy="939800"/>
            <a:chOff x="0" y="0"/>
            <a:chExt cx="7826226" cy="939800"/>
          </a:xfrm>
        </p:grpSpPr>
        <p:sp>
          <p:nvSpPr>
            <p:cNvPr id="196" name="Shape 196"/>
            <p:cNvSpPr/>
            <p:nvPr/>
          </p:nvSpPr>
          <p:spPr>
            <a:xfrm>
              <a:off x="50800" y="50800"/>
              <a:ext cx="7724627" cy="838200"/>
            </a:xfrm>
            <a:prstGeom prst="rect">
              <a:avLst/>
            </a:prstGeom>
            <a:solidFill>
              <a:srgbClr val="25DA1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300">
                  <a:solidFill>
                    <a:srgbClr val="2D376E"/>
                  </a:solidFill>
                  <a:latin typeface="DIN Alternate"/>
                  <a:ea typeface="DIN Alternate"/>
                  <a:cs typeface="DIN Alternate"/>
                  <a:sym typeface="DIN Alternate"/>
                </a:defRPr>
              </a:lvl1pPr>
            </a:lstStyle>
            <a:p>
              <a:r>
                <a:t>God is the Owner of everything</a:t>
              </a:r>
            </a:p>
          </p:txBody>
        </p:sp>
        <p:pic>
          <p:nvPicPr>
            <p:cNvPr id="195" name="Picture 194"/>
            <p:cNvPicPr>
              <a:picLocks/>
            </p:cNvPicPr>
            <p:nvPr/>
          </p:nvPicPr>
          <p:blipFill>
            <a:blip r:embed="rId2">
              <a:extLst/>
            </a:blip>
            <a:stretch>
              <a:fillRect/>
            </a:stretch>
          </p:blipFill>
          <p:spPr>
            <a:xfrm>
              <a:off x="-1" y="0"/>
              <a:ext cx="7826228" cy="939801"/>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P spid="194" grpId="2" animBg="1" advAuto="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p:cNvSpPr>
          <p:nvPr>
            <p:ph type="title"/>
          </p:nvPr>
        </p:nvSpPr>
        <p:spPr>
          <a:xfrm>
            <a:off x="4032721" y="793750"/>
            <a:ext cx="4939358" cy="1219200"/>
          </a:xfrm>
          <a:prstGeom prst="rect">
            <a:avLst/>
          </a:prstGeom>
          <a:ln w="9525">
            <a:round/>
          </a:ln>
        </p:spPr>
        <p:txBody>
          <a:bodyPr/>
          <a:lstStyle>
            <a:lvl1pPr>
              <a:lnSpc>
                <a:spcPct val="100000"/>
              </a:lnSpc>
              <a:spcBef>
                <a:spcPts val="0"/>
              </a:spcBef>
              <a:defRPr sz="5500" b="1">
                <a:solidFill>
                  <a:srgbClr val="FF3A29"/>
                </a:solidFill>
                <a:latin typeface="Georgia"/>
                <a:ea typeface="Georgia"/>
                <a:cs typeface="Georgia"/>
                <a:sym typeface="Georgia"/>
              </a:defRPr>
            </a:lvl1pPr>
          </a:lstStyle>
          <a:p>
            <a:r>
              <a:t>GOD FIRST</a:t>
            </a:r>
          </a:p>
        </p:txBody>
      </p:sp>
      <p:sp>
        <p:nvSpPr>
          <p:cNvPr id="584" name="Shape 584"/>
          <p:cNvSpPr>
            <a:spLocks noGrp="1"/>
          </p:cNvSpPr>
          <p:nvPr>
            <p:ph type="body" idx="1"/>
          </p:nvPr>
        </p:nvSpPr>
        <p:spPr>
          <a:xfrm>
            <a:off x="1905000" y="2628900"/>
            <a:ext cx="8369300" cy="6096000"/>
          </a:xfrm>
          <a:prstGeom prst="rect">
            <a:avLst/>
          </a:prstGeom>
        </p:spPr>
        <p:txBody>
          <a:bodyPr>
            <a:normAutofit lnSpcReduction="10000"/>
          </a:bodyPr>
          <a:lstStyle/>
          <a:p>
            <a:pPr marL="0" indent="0" algn="ctr" defTabSz="537463">
              <a:spcBef>
                <a:spcPts val="0"/>
              </a:spcBef>
              <a:buClrTx/>
              <a:buSzTx/>
              <a:buFontTx/>
              <a:buNone/>
              <a:defRPr sz="5796">
                <a:solidFill>
                  <a:srgbClr val="000000"/>
                </a:solidFill>
                <a:latin typeface="DIN Alternate"/>
                <a:ea typeface="DIN Alternate"/>
                <a:cs typeface="DIN Alternate"/>
                <a:sym typeface="DIN Alternate"/>
              </a:defRPr>
            </a:pPr>
            <a:r>
              <a:t>MATTHEW 6:33</a:t>
            </a:r>
          </a:p>
          <a:p>
            <a:pPr marL="0" indent="0" algn="ctr" defTabSz="537463">
              <a:spcBef>
                <a:spcPts val="0"/>
              </a:spcBef>
              <a:buClrTx/>
              <a:buSzTx/>
              <a:buFontTx/>
              <a:buNone/>
              <a:defRPr sz="5796">
                <a:solidFill>
                  <a:srgbClr val="FDFBFE"/>
                </a:solidFill>
                <a:latin typeface="DIN Alternate"/>
                <a:ea typeface="DIN Alternate"/>
                <a:cs typeface="DIN Alternate"/>
                <a:sym typeface="DIN Alternate"/>
              </a:defRPr>
            </a:pPr>
            <a:endParaRPr/>
          </a:p>
          <a:p>
            <a:pPr marL="0" indent="0" algn="ctr" defTabSz="537463">
              <a:spcBef>
                <a:spcPts val="0"/>
              </a:spcBef>
              <a:buClrTx/>
              <a:buSzTx/>
              <a:buFontTx/>
              <a:buNone/>
              <a:defRPr sz="5796">
                <a:solidFill>
                  <a:srgbClr val="040404"/>
                </a:solidFill>
                <a:latin typeface="DIN Alternate"/>
                <a:ea typeface="DIN Alternate"/>
                <a:cs typeface="DIN Alternate"/>
                <a:sym typeface="DIN Alternate"/>
              </a:defRPr>
            </a:pPr>
            <a:r>
              <a:t>“But </a:t>
            </a:r>
            <a:r>
              <a:rPr u="sng"/>
              <a:t>seek ye first</a:t>
            </a:r>
            <a:r>
              <a:t> the kingdom of God, and his righteousness; and all these things shall be added unto you.”</a:t>
            </a:r>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Shape 586"/>
          <p:cNvSpPr>
            <a:spLocks noGrp="1"/>
          </p:cNvSpPr>
          <p:nvPr>
            <p:ph type="body" sz="half" idx="1"/>
          </p:nvPr>
        </p:nvSpPr>
        <p:spPr>
          <a:xfrm>
            <a:off x="2222499" y="2946400"/>
            <a:ext cx="8369301" cy="4572546"/>
          </a:xfrm>
          <a:prstGeom prst="rect">
            <a:avLst/>
          </a:prstGeom>
          <a:ln w="9525">
            <a:round/>
          </a:ln>
        </p:spPr>
        <p:txBody>
          <a:bodyPr/>
          <a:lstStyle>
            <a:lvl1pPr marL="0" indent="0" algn="ctr">
              <a:spcBef>
                <a:spcPts val="0"/>
              </a:spcBef>
              <a:buClrTx/>
              <a:buSzTx/>
              <a:buFontTx/>
              <a:buNone/>
              <a:defRPr sz="7500">
                <a:solidFill>
                  <a:srgbClr val="030303"/>
                </a:solidFill>
                <a:latin typeface="Times New Roman"/>
                <a:ea typeface="Times New Roman"/>
                <a:cs typeface="Times New Roman"/>
                <a:sym typeface="Times New Roman"/>
              </a:defRPr>
            </a:lvl1pPr>
          </a:lstStyle>
          <a:p>
            <a:pPr>
              <a:defRPr>
                <a:latin typeface="DIN Alternate"/>
                <a:ea typeface="DIN Alternate"/>
                <a:cs typeface="DIN Alternate"/>
                <a:sym typeface="DIN Alternate"/>
              </a:defRPr>
            </a:pPr>
            <a:r>
              <a:rPr>
                <a:latin typeface="Times New Roman"/>
                <a:ea typeface="Times New Roman"/>
                <a:cs typeface="Times New Roman"/>
                <a:sym typeface="Times New Roman"/>
              </a:rPr>
              <a:t>If we honour the LORD with our substance, what will happen to us?</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p:cNvSpPr>
          <p:nvPr>
            <p:ph type="body" sz="half" idx="1"/>
          </p:nvPr>
        </p:nvSpPr>
        <p:spPr>
          <a:xfrm>
            <a:off x="2222499" y="2946400"/>
            <a:ext cx="8369301" cy="4572546"/>
          </a:xfrm>
          <a:prstGeom prst="rect">
            <a:avLst/>
          </a:prstGeom>
          <a:ln w="9525">
            <a:round/>
          </a:ln>
        </p:spPr>
        <p:txBody>
          <a:bodyPr/>
          <a:lstStyle/>
          <a:p>
            <a:pPr marL="849570" indent="-849570" defTabSz="414781">
              <a:spcBef>
                <a:spcPts val="0"/>
              </a:spcBef>
              <a:buClrTx/>
              <a:buSzPct val="100000"/>
              <a:buFontTx/>
              <a:buAutoNum type="arabicPeriod"/>
              <a:defRPr sz="3834">
                <a:solidFill>
                  <a:srgbClr val="0A0908"/>
                </a:solidFill>
                <a:latin typeface="Georgia"/>
                <a:ea typeface="Georgia"/>
                <a:cs typeface="Georgia"/>
                <a:sym typeface="Georgia"/>
              </a:defRPr>
            </a:pPr>
            <a:r>
              <a:t>God will fill our barns with plenty, </a:t>
            </a:r>
          </a:p>
          <a:p>
            <a:pPr marL="849570" indent="-849570" defTabSz="414781">
              <a:spcBef>
                <a:spcPts val="0"/>
              </a:spcBef>
              <a:buClrTx/>
              <a:buSzPct val="100000"/>
              <a:buFontTx/>
              <a:buAutoNum type="arabicPeriod"/>
              <a:defRPr sz="3834">
                <a:solidFill>
                  <a:srgbClr val="0A0908"/>
                </a:solidFill>
                <a:latin typeface="Georgia"/>
                <a:ea typeface="Georgia"/>
                <a:cs typeface="Georgia"/>
                <a:sym typeface="Georgia"/>
              </a:defRPr>
            </a:pPr>
            <a:r>
              <a:t>God will make our presses burst out with new wine.</a:t>
            </a:r>
          </a:p>
          <a:p>
            <a:pPr marL="849570" indent="-849570" defTabSz="414781">
              <a:spcBef>
                <a:spcPts val="0"/>
              </a:spcBef>
              <a:buClrTx/>
              <a:buSzPct val="100000"/>
              <a:buFontTx/>
              <a:buAutoNum type="arabicPeriod"/>
              <a:defRPr sz="3834">
                <a:solidFill>
                  <a:srgbClr val="0A0908"/>
                </a:solidFill>
                <a:latin typeface="Georgia"/>
                <a:ea typeface="Georgia"/>
                <a:cs typeface="Georgia"/>
                <a:sym typeface="Georgia"/>
              </a:defRPr>
            </a:pPr>
            <a:r>
              <a:t>God will open the windows of heaven, and pour out a blessing, that </a:t>
            </a:r>
            <a:r>
              <a:rPr i="1"/>
              <a:t>there shall</a:t>
            </a:r>
            <a:r>
              <a:t> not </a:t>
            </a:r>
            <a:r>
              <a:rPr i="1"/>
              <a:t>be room</a:t>
            </a:r>
            <a:r>
              <a:t> enough </a:t>
            </a:r>
            <a:r>
              <a:rPr i="1"/>
              <a:t>to receive it.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8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8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8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 grpId="1" build="p" bldLvl="5" animBg="1" advAuto="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p:cNvSpPr>
          <p:nvPr>
            <p:ph type="body" sz="half" idx="1"/>
          </p:nvPr>
        </p:nvSpPr>
        <p:spPr>
          <a:xfrm>
            <a:off x="2222499" y="2946400"/>
            <a:ext cx="8369301" cy="4572546"/>
          </a:xfrm>
          <a:prstGeom prst="rect">
            <a:avLst/>
          </a:prstGeom>
          <a:ln w="9525">
            <a:round/>
          </a:ln>
        </p:spPr>
        <p:txBody>
          <a:bodyPr/>
          <a:lstStyle>
            <a:lvl1pPr marL="0" indent="0" algn="ctr" defTabSz="578358">
              <a:spcBef>
                <a:spcPts val="0"/>
              </a:spcBef>
              <a:buClrTx/>
              <a:buSzTx/>
              <a:buFontTx/>
              <a:buNone/>
              <a:defRPr sz="8217">
                <a:solidFill>
                  <a:srgbClr val="090909"/>
                </a:solidFill>
                <a:latin typeface="Georgia"/>
                <a:ea typeface="Georgia"/>
                <a:cs typeface="Georgia"/>
                <a:sym typeface="Georgia"/>
              </a:defRPr>
            </a:lvl1pPr>
          </a:lstStyle>
          <a:p>
            <a:r>
              <a:t>How do we seek first the Kingdom of GOD? </a:t>
            </a: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Shape 592"/>
          <p:cNvSpPr>
            <a:spLocks noGrp="1"/>
          </p:cNvSpPr>
          <p:nvPr>
            <p:ph type="body" sz="quarter" idx="1"/>
          </p:nvPr>
        </p:nvSpPr>
        <p:spPr>
          <a:xfrm>
            <a:off x="2317750" y="3377927"/>
            <a:ext cx="8369300" cy="2997746"/>
          </a:xfrm>
          <a:prstGeom prst="rect">
            <a:avLst/>
          </a:prstGeom>
          <a:ln w="9525">
            <a:round/>
          </a:ln>
        </p:spPr>
        <p:txBody>
          <a:bodyPr/>
          <a:lstStyle>
            <a:lvl1pPr marL="0" indent="0" algn="ctr" defTabSz="566674">
              <a:spcBef>
                <a:spcPts val="0"/>
              </a:spcBef>
              <a:buClrTx/>
              <a:buSzTx/>
              <a:buFontTx/>
              <a:buNone/>
              <a:defRPr sz="6693">
                <a:solidFill>
                  <a:srgbClr val="000000"/>
                </a:solidFill>
                <a:latin typeface="Georgia"/>
                <a:ea typeface="Georgia"/>
                <a:cs typeface="Georgia"/>
                <a:sym typeface="Georgia"/>
              </a:defRPr>
            </a:lvl1pPr>
          </a:lstStyle>
          <a:p>
            <a:r>
              <a:t>Put first the priorities of GOD’s Kingdom.</a:t>
            </a: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p:cNvSpPr>
          <p:nvPr>
            <p:ph type="body" sz="quarter" idx="1"/>
          </p:nvPr>
        </p:nvSpPr>
        <p:spPr>
          <a:xfrm>
            <a:off x="2317750" y="3377927"/>
            <a:ext cx="8369300" cy="2997746"/>
          </a:xfrm>
          <a:prstGeom prst="rect">
            <a:avLst/>
          </a:prstGeom>
          <a:ln w="9525">
            <a:round/>
          </a:ln>
        </p:spPr>
        <p:txBody>
          <a:bodyPr/>
          <a:lstStyle>
            <a:lvl1pPr marL="0" indent="0" algn="ctr" defTabSz="455675">
              <a:spcBef>
                <a:spcPts val="0"/>
              </a:spcBef>
              <a:buClrTx/>
              <a:buSzTx/>
              <a:buFontTx/>
              <a:buNone/>
              <a:defRPr sz="6474">
                <a:solidFill>
                  <a:srgbClr val="050505"/>
                </a:solidFill>
                <a:latin typeface="Georgia"/>
                <a:ea typeface="Georgia"/>
                <a:cs typeface="Georgia"/>
                <a:sym typeface="Georgia"/>
              </a:defRPr>
            </a:lvl1pPr>
          </a:lstStyle>
          <a:p>
            <a:r>
              <a:t>What are the priorities of God’s Kingdom?</a:t>
            </a: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Shape 596"/>
          <p:cNvSpPr>
            <a:spLocks noGrp="1"/>
          </p:cNvSpPr>
          <p:nvPr>
            <p:ph type="title"/>
          </p:nvPr>
        </p:nvSpPr>
        <p:spPr>
          <a:xfrm rot="1428320">
            <a:off x="3378671" y="5480050"/>
            <a:ext cx="4939358" cy="1219200"/>
          </a:xfrm>
          <a:prstGeom prst="rect">
            <a:avLst/>
          </a:prstGeom>
          <a:ln w="9525">
            <a:round/>
          </a:ln>
        </p:spPr>
        <p:txBody>
          <a:bodyPr/>
          <a:lstStyle>
            <a:lvl1pPr>
              <a:lnSpc>
                <a:spcPct val="100000"/>
              </a:lnSpc>
              <a:spcBef>
                <a:spcPts val="0"/>
              </a:spcBef>
              <a:defRPr sz="5500" b="1">
                <a:solidFill>
                  <a:srgbClr val="FF3A29"/>
                </a:solidFill>
                <a:latin typeface="Georgia"/>
                <a:ea typeface="Georgia"/>
                <a:cs typeface="Georgia"/>
                <a:sym typeface="Georgia"/>
              </a:defRPr>
            </a:lvl1pPr>
          </a:lstStyle>
          <a:p>
            <a:r>
              <a:t>GOD FIRST</a:t>
            </a:r>
          </a:p>
        </p:txBody>
      </p:sp>
      <p:sp>
        <p:nvSpPr>
          <p:cNvPr id="597" name="Shape 597"/>
          <p:cNvSpPr>
            <a:spLocks noGrp="1"/>
          </p:cNvSpPr>
          <p:nvPr>
            <p:ph type="body" sz="quarter" idx="1"/>
          </p:nvPr>
        </p:nvSpPr>
        <p:spPr>
          <a:xfrm>
            <a:off x="1663700" y="4431357"/>
            <a:ext cx="8369300" cy="1905943"/>
          </a:xfrm>
          <a:prstGeom prst="rect">
            <a:avLst/>
          </a:prstGeom>
        </p:spPr>
        <p:txBody>
          <a:bodyPr/>
          <a:lstStyle/>
          <a:p>
            <a:pPr marL="0" indent="0" algn="ctr" defTabSz="484886">
              <a:spcBef>
                <a:spcPts val="0"/>
              </a:spcBef>
              <a:buClrTx/>
              <a:buSzTx/>
              <a:buFontTx/>
              <a:buNone/>
              <a:defRPr sz="3486">
                <a:solidFill>
                  <a:srgbClr val="000000"/>
                </a:solidFill>
                <a:latin typeface="DIN Alternate"/>
                <a:ea typeface="DIN Alternate"/>
                <a:cs typeface="DIN Alternate"/>
                <a:sym typeface="DIN Alternate"/>
              </a:defRPr>
            </a:pPr>
            <a:endParaRPr/>
          </a:p>
          <a:p>
            <a:pPr marL="0" indent="0" algn="ctr" defTabSz="484886">
              <a:spcBef>
                <a:spcPts val="0"/>
              </a:spcBef>
              <a:buClrTx/>
              <a:buSzTx/>
              <a:buFontTx/>
              <a:buNone/>
              <a:defRPr sz="3486">
                <a:solidFill>
                  <a:srgbClr val="FDFBFE"/>
                </a:solidFill>
                <a:latin typeface="DIN Alternate"/>
                <a:ea typeface="DIN Alternate"/>
                <a:cs typeface="DIN Alternate"/>
                <a:sym typeface="DIN Alternate"/>
              </a:defRPr>
            </a:pPr>
            <a:endParaRPr/>
          </a:p>
          <a:p>
            <a:pPr marL="0" indent="0" algn="ctr" defTabSz="484886">
              <a:spcBef>
                <a:spcPts val="0"/>
              </a:spcBef>
              <a:buClrTx/>
              <a:buSzTx/>
              <a:buFontTx/>
              <a:buNone/>
              <a:defRPr sz="4980">
                <a:solidFill>
                  <a:srgbClr val="040404"/>
                </a:solidFill>
                <a:latin typeface="DIN Alternate"/>
                <a:ea typeface="DIN Alternate"/>
                <a:cs typeface="DIN Alternate"/>
                <a:sym typeface="DIN Alternate"/>
              </a:defRPr>
            </a:pPr>
            <a:r>
              <a:t>1. </a:t>
            </a:r>
            <a:r>
              <a:rPr>
                <a:latin typeface="Helvetica"/>
                <a:ea typeface="Helvetica"/>
                <a:cs typeface="Helvetica"/>
                <a:sym typeface="Helvetica"/>
              </a:rPr>
              <a:t>Advancing His work. </a:t>
            </a:r>
            <a:r>
              <a:rPr sz="2988">
                <a:latin typeface="Helvetica"/>
                <a:ea typeface="Helvetica"/>
                <a:cs typeface="Helvetica"/>
                <a:sym typeface="Helvetica"/>
              </a:rPr>
              <a:t>CS36</a:t>
            </a:r>
            <a:r>
              <a:rPr>
                <a:latin typeface="Helvetica"/>
                <a:ea typeface="Helvetica"/>
                <a:cs typeface="Helvetica"/>
                <a:sym typeface="Helvetica"/>
              </a:rPr>
              <a:t>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1" animBg="1" advAuto="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hape 599"/>
          <p:cNvSpPr>
            <a:spLocks noGrp="1"/>
          </p:cNvSpPr>
          <p:nvPr>
            <p:ph type="body" idx="13"/>
          </p:nvPr>
        </p:nvSpPr>
        <p:spPr>
          <a:xfrm>
            <a:off x="533400" y="6388100"/>
            <a:ext cx="11938000" cy="609600"/>
          </a:xfrm>
          <a:prstGeom prst="rect">
            <a:avLst/>
          </a:prstGeom>
        </p:spPr>
        <p:txBody>
          <a:bodyPr/>
          <a:lstStyle/>
          <a:p>
            <a:pPr>
              <a:defRPr sz="2400"/>
            </a:pPr>
            <a:r>
              <a:t>Ellen G. White, </a:t>
            </a:r>
            <a:r>
              <a:rPr u="sng"/>
              <a:t>Counsels on Stewaardship</a:t>
            </a:r>
            <a:r>
              <a:t>, p. 36.</a:t>
            </a:r>
          </a:p>
        </p:txBody>
      </p:sp>
      <p:grpSp>
        <p:nvGrpSpPr>
          <p:cNvPr id="602" name="Group 602"/>
          <p:cNvGrpSpPr/>
          <p:nvPr/>
        </p:nvGrpSpPr>
        <p:grpSpPr>
          <a:xfrm>
            <a:off x="2305050" y="3162300"/>
            <a:ext cx="8394701" cy="2895600"/>
            <a:chOff x="0" y="0"/>
            <a:chExt cx="8394700" cy="2895600"/>
          </a:xfrm>
        </p:grpSpPr>
        <p:sp>
          <p:nvSpPr>
            <p:cNvPr id="601" name="Shape 601"/>
            <p:cNvSpPr>
              <a:spLocks noGrp="1"/>
            </p:cNvSpPr>
            <p:nvPr>
              <p:ph type="body" idx="14"/>
            </p:nvPr>
          </p:nvSpPr>
          <p:spPr>
            <a:xfrm>
              <a:off x="50800" y="50800"/>
              <a:ext cx="8293100" cy="27940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400">
                  <a:solidFill>
                    <a:srgbClr val="000000"/>
                  </a:solidFill>
                  <a:latin typeface="DIN Alternate"/>
                  <a:ea typeface="DIN Alternate"/>
                  <a:cs typeface="DIN Alternate"/>
                  <a:sym typeface="DIN Alternate"/>
                </a:defRPr>
              </a:pPr>
              <a:r>
                <a:t>“He supplies men with resources, that by their gifts and offerings they may </a:t>
              </a:r>
              <a:r>
                <a:rPr u="sng"/>
                <a:t>keep His work advancing</a:t>
              </a:r>
              <a:r>
                <a:t>.”</a:t>
              </a:r>
            </a:p>
          </p:txBody>
        </p:sp>
        <p:pic>
          <p:nvPicPr>
            <p:cNvPr id="600" name="Picture 599"/>
            <p:cNvPicPr>
              <a:picLocks/>
            </p:cNvPicPr>
            <p:nvPr/>
          </p:nvPicPr>
          <p:blipFill>
            <a:blip r:embed="rId2">
              <a:extLst/>
            </a:blip>
            <a:stretch>
              <a:fillRect/>
            </a:stretch>
          </p:blipFill>
          <p:spPr>
            <a:xfrm>
              <a:off x="-1" y="0"/>
              <a:ext cx="8394701" cy="2895601"/>
            </a:xfrm>
            <a:prstGeom prst="rect">
              <a:avLst/>
            </a:prstGeom>
            <a:effectLst/>
          </p:spPr>
        </p:pic>
      </p:gr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Shape 604"/>
          <p:cNvSpPr>
            <a:spLocks noGrp="1"/>
          </p:cNvSpPr>
          <p:nvPr>
            <p:ph type="body" idx="13"/>
          </p:nvPr>
        </p:nvSpPr>
        <p:spPr>
          <a:xfrm>
            <a:off x="533400" y="7848600"/>
            <a:ext cx="11938000" cy="609600"/>
          </a:xfrm>
          <a:prstGeom prst="rect">
            <a:avLst/>
          </a:prstGeom>
        </p:spPr>
        <p:txBody>
          <a:bodyPr/>
          <a:lstStyle/>
          <a:p>
            <a:pPr>
              <a:defRPr sz="2400"/>
            </a:pPr>
            <a:r>
              <a:t>Ellen G. White, </a:t>
            </a:r>
            <a:r>
              <a:rPr u="sng"/>
              <a:t>Counsels on Stewaardship</a:t>
            </a:r>
            <a:r>
              <a:t>, p. 39.</a:t>
            </a:r>
          </a:p>
        </p:txBody>
      </p:sp>
      <p:grpSp>
        <p:nvGrpSpPr>
          <p:cNvPr id="607" name="Group 607"/>
          <p:cNvGrpSpPr/>
          <p:nvPr/>
        </p:nvGrpSpPr>
        <p:grpSpPr>
          <a:xfrm>
            <a:off x="2305050" y="1968500"/>
            <a:ext cx="8394701" cy="5638800"/>
            <a:chOff x="0" y="0"/>
            <a:chExt cx="8394700" cy="5638800"/>
          </a:xfrm>
        </p:grpSpPr>
        <p:sp>
          <p:nvSpPr>
            <p:cNvPr id="606" name="Shape 606"/>
            <p:cNvSpPr>
              <a:spLocks noGrp="1"/>
            </p:cNvSpPr>
            <p:nvPr>
              <p:ph type="body" idx="14"/>
            </p:nvPr>
          </p:nvSpPr>
          <p:spPr>
            <a:xfrm>
              <a:off x="50800" y="50800"/>
              <a:ext cx="8293100" cy="5537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5100">
                  <a:solidFill>
                    <a:srgbClr val="000000"/>
                  </a:solidFill>
                  <a:latin typeface="DIN Alternate"/>
                  <a:ea typeface="DIN Alternate"/>
                  <a:cs typeface="DIN Alternate"/>
                  <a:sym typeface="DIN Alternate"/>
                </a:defRPr>
              </a:pPr>
              <a:r>
                <a:t>“To accomplish this work, </a:t>
              </a:r>
              <a:r>
                <a:rPr u="sng"/>
                <a:t>means is needed</a:t>
              </a:r>
              <a:r>
                <a:t>. I know that times are hard, money is not plenty; but the truth must be spread, and </a:t>
              </a:r>
              <a:r>
                <a:rPr u="sng"/>
                <a:t>money to spread it must be placed in the treasury</a:t>
              </a:r>
              <a:r>
                <a:t>.”</a:t>
              </a:r>
            </a:p>
          </p:txBody>
        </p:sp>
        <p:pic>
          <p:nvPicPr>
            <p:cNvPr id="605" name="Picture 604"/>
            <p:cNvPicPr>
              <a:picLocks/>
            </p:cNvPicPr>
            <p:nvPr/>
          </p:nvPicPr>
          <p:blipFill>
            <a:blip r:embed="rId2">
              <a:extLst/>
            </a:blip>
            <a:stretch>
              <a:fillRect/>
            </a:stretch>
          </p:blipFill>
          <p:spPr>
            <a:xfrm>
              <a:off x="-1" y="-1"/>
              <a:ext cx="8394701" cy="5638801"/>
            </a:xfrm>
            <a:prstGeom prst="rect">
              <a:avLst/>
            </a:prstGeom>
            <a:effectLst/>
          </p:spPr>
        </p:pic>
      </p:gr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p:cNvSpPr>
          <p:nvPr>
            <p:ph type="body" idx="13"/>
          </p:nvPr>
        </p:nvSpPr>
        <p:spPr>
          <a:xfrm>
            <a:off x="533400" y="8191500"/>
            <a:ext cx="11938000" cy="609600"/>
          </a:xfrm>
          <a:prstGeom prst="rect">
            <a:avLst/>
          </a:prstGeom>
        </p:spPr>
        <p:txBody>
          <a:bodyPr/>
          <a:lstStyle/>
          <a:p>
            <a:pPr>
              <a:defRPr sz="2400"/>
            </a:pPr>
            <a:r>
              <a:t>Ellen G. White, </a:t>
            </a:r>
            <a:r>
              <a:rPr u="sng"/>
              <a:t>Counsels on Stewaardship</a:t>
            </a:r>
            <a:r>
              <a:t>, p. 36.</a:t>
            </a:r>
          </a:p>
        </p:txBody>
      </p:sp>
      <p:grpSp>
        <p:nvGrpSpPr>
          <p:cNvPr id="612" name="Group 612"/>
          <p:cNvGrpSpPr/>
          <p:nvPr/>
        </p:nvGrpSpPr>
        <p:grpSpPr>
          <a:xfrm>
            <a:off x="2305050" y="2171700"/>
            <a:ext cx="8394701" cy="4876800"/>
            <a:chOff x="0" y="0"/>
            <a:chExt cx="8394700" cy="4876800"/>
          </a:xfrm>
        </p:grpSpPr>
        <p:sp>
          <p:nvSpPr>
            <p:cNvPr id="611" name="Shape 611"/>
            <p:cNvSpPr>
              <a:spLocks noGrp="1"/>
            </p:cNvSpPr>
            <p:nvPr>
              <p:ph type="body" idx="14"/>
            </p:nvPr>
          </p:nvSpPr>
          <p:spPr>
            <a:xfrm>
              <a:off x="50800" y="50800"/>
              <a:ext cx="8293100" cy="4775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5100">
                  <a:solidFill>
                    <a:srgbClr val="000000"/>
                  </a:solidFill>
                  <a:latin typeface="DIN Alternate"/>
                  <a:ea typeface="DIN Alternate"/>
                  <a:cs typeface="DIN Alternate"/>
                  <a:sym typeface="DIN Alternate"/>
                </a:defRPr>
              </a:pPr>
              <a:r>
                <a:t>“When these are met, by giving to the Lord His own in </a:t>
              </a:r>
              <a:r>
                <a:rPr u="sng"/>
                <a:t>tithes</a:t>
              </a:r>
              <a:r>
                <a:t> and </a:t>
              </a:r>
              <a:r>
                <a:rPr u="sng"/>
                <a:t>offerings</a:t>
              </a:r>
              <a:r>
                <a:t>, the way will be opened for the world to hear the message that the Lord designs it to hear.”</a:t>
              </a:r>
            </a:p>
          </p:txBody>
        </p:sp>
        <p:pic>
          <p:nvPicPr>
            <p:cNvPr id="610" name="Picture 609"/>
            <p:cNvPicPr>
              <a:picLocks/>
            </p:cNvPicPr>
            <p:nvPr/>
          </p:nvPicPr>
          <p:blipFill>
            <a:blip r:embed="rId2">
              <a:extLst/>
            </a:blip>
            <a:stretch>
              <a:fillRect/>
            </a:stretch>
          </p:blipFill>
          <p:spPr>
            <a:xfrm>
              <a:off x="-1" y="0"/>
              <a:ext cx="8394701" cy="4876801"/>
            </a:xfrm>
            <a:prstGeom prst="rect">
              <a:avLst/>
            </a:prstGeom>
            <a:effectLst/>
          </p:spPr>
        </p:pic>
      </p:gr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3594</Words>
  <Application>Microsoft Macintosh PowerPoint</Application>
  <PresentationFormat>Custom</PresentationFormat>
  <Paragraphs>496</Paragraphs>
  <Slides>111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111</vt:i4>
      </vt:variant>
    </vt:vector>
  </HeadingPairs>
  <TitlesOfParts>
    <vt:vector size="121" baseType="lpstr">
      <vt:lpstr>Bodoni SvtyTwo ITC TT-Book</vt:lpstr>
      <vt:lpstr>DIN Alternate</vt:lpstr>
      <vt:lpstr>DIN Condensed</vt:lpstr>
      <vt:lpstr>Georgia</vt:lpstr>
      <vt:lpstr>Helvetica</vt:lpstr>
      <vt:lpstr>Helvetica Neue</vt:lpstr>
      <vt:lpstr>Palatino</vt:lpstr>
      <vt:lpstr>Times New Roman</vt:lpstr>
      <vt:lpstr>Zapf Dingbats</vt:lpstr>
      <vt:lpstr>New_Template4</vt:lpstr>
      <vt:lpstr>THE IMPORTANCE OF  BUDGET  PLANNING</vt:lpstr>
      <vt:lpstr>WHY BUDGET  PLANNING  IS IMPORTANT?</vt:lpstr>
      <vt:lpstr>PowerPoint Presentation</vt:lpstr>
      <vt:lpstr>two major components needed in making budget:</vt:lpstr>
      <vt:lpstr>PowerPoint Presentation</vt:lpstr>
      <vt:lpstr>PowerPoint Presentation</vt:lpstr>
      <vt:lpstr>One sixth of the earth belongs to Queen Elizabeth II, head of state of the United Kingdom and of 31 other states and territories legally. Her properties worth $33,000,000,000,000.- or about £17,600,000,000,000.-  The rest of the earth belong to 15 Biggest Landowners. </vt:lpstr>
      <vt:lpstr>PSALM 24:1  “The earth is the LORD's, and the fulness thereof; the world, and they that dwell therein.”</vt:lpstr>
      <vt:lpstr>God is the Owner because of . . . </vt:lpstr>
      <vt:lpstr>GENESIS 1:1 –”In the beginning God created the heaven and the earth.”</vt:lpstr>
      <vt:lpstr>“Bereshit bara ELOHIM” </vt:lpstr>
      <vt:lpstr>PSALM 33:9 –”For He spoke, and it came to be; He commanded, and it stood firm.”</vt:lpstr>
      <vt:lpstr>PSALM 33:6 – By the word of the LORD were the heavens made; and all the host of them by the breath of his mouth.”</vt:lpstr>
      <vt:lpstr>As the Creator God established the Stewardship Program on earth.</vt:lpstr>
      <vt:lpstr>God assigned mankind the steward of His belongings, Rule over the fish in the sea and the birds in the sky and over every living creature that moves on the ground. </vt:lpstr>
      <vt:lpstr>GENESIS 2:15 - ”And the LORD God took the man, and put him into the garden of Eden to dress it and to keep it.”</vt:lpstr>
      <vt:lpstr>HOW ABSOLUTE IS HIS OWNERSHIP OF THE EARTH?</vt:lpstr>
      <vt:lpstr>PSALM 24:1 –“The earth is the LORD'S, and the fulness thereof; the world, and they that dwell therein.”</vt:lpstr>
      <vt:lpstr>bauxite, coal, iron ore, copper, tin, gold, silver, uranium, nickel, tungsten, rare earth elements, mineral sands, lead, zinc, diamonds, natural gas, petroleum  note:  Australia is the world's largest net exporter of coal accounting for 29% of global coal exports.</vt:lpstr>
      <vt:lpstr>coal, iron ore, petroleum, natural gas, mercury, tin, tungsten, antimony, manganese, molybdenum, vanadium, magnetite, aluminum,lead, zinc, rare earth elements, uranium, hydropower potential (world's largest), arable land.</vt:lpstr>
      <vt:lpstr>gold, chromium, antimony, coal, iron ore, manganese, nickel, phosphates, tin, rare earth elements, uranium, gem diamonds, platinum, copper, vanadium, salt, natural gas.</vt:lpstr>
      <vt:lpstr>coal, copper, lead, molybdenum, phosphates, rare earth elements, uranium, bauxite, gold, iron, mercury, nickel, potash, silver, tungsten, zinc, petroleum, natural gas, timber, arable land  note:  the US has the world's largest coal reserves with 491 billion short tons accounting for 27% of the world's total</vt:lpstr>
      <vt:lpstr>iron ore, nickel, zinc, copper, gold, lead, rare earth elements, molybdenum, potash, diamonds, silver,fish, timber, wildlife, coal, petroleum, natural gas, hydropower</vt:lpstr>
      <vt:lpstr>bauxite, gold, iron ore, manganese, nickel, phosphates, platinum, tin, rare earth elements, uranium, petroleum, hydropower, timber.</vt:lpstr>
      <vt:lpstr>HAGGAI 2:8 –“The silver is mine, and the gold is mine, saith the LORD of hosts.”</vt:lpstr>
      <vt:lpstr>BEWARE!</vt:lpstr>
      <vt:lpstr>Forget not</vt:lpstr>
      <vt:lpstr>Forget not</vt:lpstr>
      <vt:lpstr>Forget not</vt:lpstr>
      <vt:lpstr>Forget not</vt:lpstr>
      <vt:lpstr>Forget not</vt:lpstr>
      <vt:lpstr>PowerPoint Presentation</vt:lpstr>
      <vt:lpstr>PowerPoint Presentation</vt:lpstr>
      <vt:lpstr>PowerPoint Presentation</vt:lpstr>
      <vt:lpstr>Honour the LORD with thy substance</vt:lpstr>
      <vt:lpstr>Honour the LORD with thy substance</vt:lpstr>
      <vt:lpstr>Ye have robbed me</vt:lpstr>
      <vt:lpstr>Ye are cursed</vt:lpstr>
      <vt:lpstr>I will rebuke the devourer</vt:lpstr>
      <vt:lpstr>all nations shall call you blessed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FIRST</vt:lpstr>
      <vt:lpstr>PowerPoint Presentation</vt:lpstr>
      <vt:lpstr>PowerPoint Presentation</vt:lpstr>
      <vt:lpstr>PowerPoint Presentation</vt:lpstr>
      <vt:lpstr>PowerPoint Presentation</vt:lpstr>
      <vt:lpstr>PowerPoint Presentation</vt:lpstr>
      <vt:lpstr>GOD FIRST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FIRST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BUDGET  PLANNING</dc:title>
  <cp:lastModifiedBy>Brink, Penny</cp:lastModifiedBy>
  <cp:revision>2</cp:revision>
  <dcterms:modified xsi:type="dcterms:W3CDTF">2017-02-21T19:19:59Z</dcterms:modified>
</cp:coreProperties>
</file>