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0" r:id="rId25"/>
    <p:sldId id="281" r:id="rId26"/>
    <p:sldId id="282"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A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35"/>
    <p:restoredTop sz="94682"/>
  </p:normalViewPr>
  <p:slideViewPr>
    <p:cSldViewPr snapToGrid="0" snapToObjects="1">
      <p:cViewPr varScale="1">
        <p:scale>
          <a:sx n="177" d="100"/>
          <a:sy n="177" d="100"/>
        </p:scale>
        <p:origin x="13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CEAC9-98DE-AE47-BA94-EC35034CEA49}" type="datetimeFigureOut">
              <a:rPr lang="en-US" smtClean="0"/>
              <a:t>6/7/21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591DF-24E6-EF43-947E-46ACFA6CD0E6}" type="slidenum">
              <a:rPr lang="en-US" smtClean="0"/>
              <a:t>‹#›</a:t>
            </a:fld>
            <a:endParaRPr lang="en-US"/>
          </a:p>
        </p:txBody>
      </p:sp>
    </p:spTree>
    <p:extLst>
      <p:ext uri="{BB962C8B-B14F-4D97-AF65-F5344CB8AC3E}">
        <p14:creationId xmlns:p14="http://schemas.microsoft.com/office/powerpoint/2010/main" val="2808870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3</a:t>
            </a:fld>
            <a:endParaRPr lang="en-US"/>
          </a:p>
        </p:txBody>
      </p:sp>
    </p:spTree>
    <p:extLst>
      <p:ext uri="{BB962C8B-B14F-4D97-AF65-F5344CB8AC3E}">
        <p14:creationId xmlns:p14="http://schemas.microsoft.com/office/powerpoint/2010/main" val="4245247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C27D7-D324-3D4A-9137-891D5FFFCC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4A5704-B33B-B445-BBE8-F2F6F66DEA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64E8B-0A5C-D648-BA2D-1CC341875021}"/>
              </a:ext>
            </a:extLst>
          </p:cNvPr>
          <p:cNvSpPr>
            <a:spLocks noGrp="1"/>
          </p:cNvSpPr>
          <p:nvPr>
            <p:ph type="dt" sz="half" idx="10"/>
          </p:nvPr>
        </p:nvSpPr>
        <p:spPr/>
        <p:txBody>
          <a:bodyPr/>
          <a:lstStyle/>
          <a:p>
            <a:fld id="{65E1E836-9BB3-2848-9528-1A85DCEA70B2}" type="datetimeFigureOut">
              <a:rPr lang="en-US" smtClean="0"/>
              <a:t>6/7/21</a:t>
            </a:fld>
            <a:endParaRPr lang="en-US"/>
          </a:p>
        </p:txBody>
      </p:sp>
      <p:sp>
        <p:nvSpPr>
          <p:cNvPr id="5" name="Footer Placeholder 4">
            <a:extLst>
              <a:ext uri="{FF2B5EF4-FFF2-40B4-BE49-F238E27FC236}">
                <a16:creationId xmlns:a16="http://schemas.microsoft.com/office/drawing/2014/main" id="{9EC1652C-8FC5-8843-A12F-78CEF80AB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A96C5-1C96-E945-B4EC-89C091D8F4E1}"/>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2592891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85E2-1564-9C40-BC78-77CA00488B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770EDA-5696-7942-BE6F-6D1A808EB2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44D3B-C40F-6A40-A89E-C65E86BF0EF8}"/>
              </a:ext>
            </a:extLst>
          </p:cNvPr>
          <p:cNvSpPr>
            <a:spLocks noGrp="1"/>
          </p:cNvSpPr>
          <p:nvPr>
            <p:ph type="dt" sz="half" idx="10"/>
          </p:nvPr>
        </p:nvSpPr>
        <p:spPr/>
        <p:txBody>
          <a:bodyPr/>
          <a:lstStyle/>
          <a:p>
            <a:fld id="{65E1E836-9BB3-2848-9528-1A85DCEA70B2}" type="datetimeFigureOut">
              <a:rPr lang="en-US" smtClean="0"/>
              <a:t>6/7/21</a:t>
            </a:fld>
            <a:endParaRPr lang="en-US"/>
          </a:p>
        </p:txBody>
      </p:sp>
      <p:sp>
        <p:nvSpPr>
          <p:cNvPr id="5" name="Footer Placeholder 4">
            <a:extLst>
              <a:ext uri="{FF2B5EF4-FFF2-40B4-BE49-F238E27FC236}">
                <a16:creationId xmlns:a16="http://schemas.microsoft.com/office/drawing/2014/main" id="{58FE373D-FFF6-2642-A331-562B9D213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A6407-A088-FB4A-A600-B1D3836B3898}"/>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315529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58A360-EACF-F947-BD3D-BF5CA69333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27EFB4-A30F-CD43-865C-D9C6CA41865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8C2A1-2B0C-AC45-961C-0D6344BD2AE9}"/>
              </a:ext>
            </a:extLst>
          </p:cNvPr>
          <p:cNvSpPr>
            <a:spLocks noGrp="1"/>
          </p:cNvSpPr>
          <p:nvPr>
            <p:ph type="dt" sz="half" idx="10"/>
          </p:nvPr>
        </p:nvSpPr>
        <p:spPr/>
        <p:txBody>
          <a:bodyPr/>
          <a:lstStyle/>
          <a:p>
            <a:fld id="{65E1E836-9BB3-2848-9528-1A85DCEA70B2}" type="datetimeFigureOut">
              <a:rPr lang="en-US" smtClean="0"/>
              <a:t>6/7/21</a:t>
            </a:fld>
            <a:endParaRPr lang="en-US"/>
          </a:p>
        </p:txBody>
      </p:sp>
      <p:sp>
        <p:nvSpPr>
          <p:cNvPr id="5" name="Footer Placeholder 4">
            <a:extLst>
              <a:ext uri="{FF2B5EF4-FFF2-40B4-BE49-F238E27FC236}">
                <a16:creationId xmlns:a16="http://schemas.microsoft.com/office/drawing/2014/main" id="{7E6DC630-49D7-8947-83F2-A3BB3B3E4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9575D-5DB2-A045-B321-4C10C6385819}"/>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167002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6AF34-BF34-CF43-B704-A9E401AAC6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7D161-9AA9-D945-8E5C-B055869C64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9B49AF-114F-6445-98F0-8D158F9B1B48}"/>
              </a:ext>
            </a:extLst>
          </p:cNvPr>
          <p:cNvSpPr>
            <a:spLocks noGrp="1"/>
          </p:cNvSpPr>
          <p:nvPr>
            <p:ph type="dt" sz="half" idx="10"/>
          </p:nvPr>
        </p:nvSpPr>
        <p:spPr/>
        <p:txBody>
          <a:bodyPr/>
          <a:lstStyle/>
          <a:p>
            <a:fld id="{65E1E836-9BB3-2848-9528-1A85DCEA70B2}" type="datetimeFigureOut">
              <a:rPr lang="en-US" smtClean="0"/>
              <a:t>6/7/21</a:t>
            </a:fld>
            <a:endParaRPr lang="en-US"/>
          </a:p>
        </p:txBody>
      </p:sp>
      <p:sp>
        <p:nvSpPr>
          <p:cNvPr id="5" name="Footer Placeholder 4">
            <a:extLst>
              <a:ext uri="{FF2B5EF4-FFF2-40B4-BE49-F238E27FC236}">
                <a16:creationId xmlns:a16="http://schemas.microsoft.com/office/drawing/2014/main" id="{9180947C-1083-3448-A126-B26C9E94B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B89D5-5C00-0045-97BA-B665DEE2AF46}"/>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522670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08A8-5D77-8748-B12D-B405B4D60C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4C6429-769D-9942-865C-BBE878EDF9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84FEDB-C3FA-1A49-AA39-98C525A34E91}"/>
              </a:ext>
            </a:extLst>
          </p:cNvPr>
          <p:cNvSpPr>
            <a:spLocks noGrp="1"/>
          </p:cNvSpPr>
          <p:nvPr>
            <p:ph type="dt" sz="half" idx="10"/>
          </p:nvPr>
        </p:nvSpPr>
        <p:spPr/>
        <p:txBody>
          <a:bodyPr/>
          <a:lstStyle/>
          <a:p>
            <a:fld id="{65E1E836-9BB3-2848-9528-1A85DCEA70B2}" type="datetimeFigureOut">
              <a:rPr lang="en-US" smtClean="0"/>
              <a:t>6/7/21</a:t>
            </a:fld>
            <a:endParaRPr lang="en-US"/>
          </a:p>
        </p:txBody>
      </p:sp>
      <p:sp>
        <p:nvSpPr>
          <p:cNvPr id="5" name="Footer Placeholder 4">
            <a:extLst>
              <a:ext uri="{FF2B5EF4-FFF2-40B4-BE49-F238E27FC236}">
                <a16:creationId xmlns:a16="http://schemas.microsoft.com/office/drawing/2014/main" id="{66FEC582-9028-F145-817B-62D84D1D0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A1F42-569D-3C41-9A87-2D830124B8DA}"/>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37071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30C1-54F6-1447-A728-AF36F44730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6E7B4-B3D6-1245-AF6B-7346AB680A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FBB6CD-BC59-9B43-BE65-F7B5A0B616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EB8557-1866-7041-8072-354D82595B70}"/>
              </a:ext>
            </a:extLst>
          </p:cNvPr>
          <p:cNvSpPr>
            <a:spLocks noGrp="1"/>
          </p:cNvSpPr>
          <p:nvPr>
            <p:ph type="dt" sz="half" idx="10"/>
          </p:nvPr>
        </p:nvSpPr>
        <p:spPr/>
        <p:txBody>
          <a:bodyPr/>
          <a:lstStyle/>
          <a:p>
            <a:fld id="{65E1E836-9BB3-2848-9528-1A85DCEA70B2}" type="datetimeFigureOut">
              <a:rPr lang="en-US" smtClean="0"/>
              <a:t>6/7/21</a:t>
            </a:fld>
            <a:endParaRPr lang="en-US"/>
          </a:p>
        </p:txBody>
      </p:sp>
      <p:sp>
        <p:nvSpPr>
          <p:cNvPr id="6" name="Footer Placeholder 5">
            <a:extLst>
              <a:ext uri="{FF2B5EF4-FFF2-40B4-BE49-F238E27FC236}">
                <a16:creationId xmlns:a16="http://schemas.microsoft.com/office/drawing/2014/main" id="{A27D7C71-B5FB-314F-9660-2EC0BC93F6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04E530-32B7-F24E-A461-D15F06272783}"/>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68829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DD80B-AB8F-D54F-B965-5FD6F46AF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D8765E-7CDB-8D4E-9F68-5F996E951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FB5481-2857-6542-9463-95D061CB009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37611D-1BBE-9A44-9CA8-0BB427CB83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C034BD-4090-4642-BFFB-3078EB0B7A6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1CB563-D6B9-E043-8E0B-C5391FF6DE71}"/>
              </a:ext>
            </a:extLst>
          </p:cNvPr>
          <p:cNvSpPr>
            <a:spLocks noGrp="1"/>
          </p:cNvSpPr>
          <p:nvPr>
            <p:ph type="dt" sz="half" idx="10"/>
          </p:nvPr>
        </p:nvSpPr>
        <p:spPr/>
        <p:txBody>
          <a:bodyPr/>
          <a:lstStyle/>
          <a:p>
            <a:fld id="{65E1E836-9BB3-2848-9528-1A85DCEA70B2}" type="datetimeFigureOut">
              <a:rPr lang="en-US" smtClean="0"/>
              <a:t>6/7/21</a:t>
            </a:fld>
            <a:endParaRPr lang="en-US"/>
          </a:p>
        </p:txBody>
      </p:sp>
      <p:sp>
        <p:nvSpPr>
          <p:cNvPr id="8" name="Footer Placeholder 7">
            <a:extLst>
              <a:ext uri="{FF2B5EF4-FFF2-40B4-BE49-F238E27FC236}">
                <a16:creationId xmlns:a16="http://schemas.microsoft.com/office/drawing/2014/main" id="{CA3BA62A-9362-B949-9A9C-F1979E71AA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F12238-4495-3E44-A75D-D05A1FBEE06B}"/>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148981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5200-1567-FC4A-ABA1-52CF71D3AD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0CD940-DDBB-2941-8B19-D3D3308811E0}"/>
              </a:ext>
            </a:extLst>
          </p:cNvPr>
          <p:cNvSpPr>
            <a:spLocks noGrp="1"/>
          </p:cNvSpPr>
          <p:nvPr>
            <p:ph type="dt" sz="half" idx="10"/>
          </p:nvPr>
        </p:nvSpPr>
        <p:spPr/>
        <p:txBody>
          <a:bodyPr/>
          <a:lstStyle/>
          <a:p>
            <a:fld id="{65E1E836-9BB3-2848-9528-1A85DCEA70B2}" type="datetimeFigureOut">
              <a:rPr lang="en-US" smtClean="0"/>
              <a:t>6/7/21</a:t>
            </a:fld>
            <a:endParaRPr lang="en-US"/>
          </a:p>
        </p:txBody>
      </p:sp>
      <p:sp>
        <p:nvSpPr>
          <p:cNvPr id="4" name="Footer Placeholder 3">
            <a:extLst>
              <a:ext uri="{FF2B5EF4-FFF2-40B4-BE49-F238E27FC236}">
                <a16:creationId xmlns:a16="http://schemas.microsoft.com/office/drawing/2014/main" id="{A52F2833-A373-6842-B400-3CA36BAC9E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B40769-74C1-FB4F-BB56-D2503EE79011}"/>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27123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855EEE-E1F3-0548-B072-67CF320139B4}"/>
              </a:ext>
            </a:extLst>
          </p:cNvPr>
          <p:cNvSpPr>
            <a:spLocks noGrp="1"/>
          </p:cNvSpPr>
          <p:nvPr>
            <p:ph type="dt" sz="half" idx="10"/>
          </p:nvPr>
        </p:nvSpPr>
        <p:spPr/>
        <p:txBody>
          <a:bodyPr/>
          <a:lstStyle/>
          <a:p>
            <a:fld id="{65E1E836-9BB3-2848-9528-1A85DCEA70B2}" type="datetimeFigureOut">
              <a:rPr lang="en-US" smtClean="0"/>
              <a:t>6/7/21</a:t>
            </a:fld>
            <a:endParaRPr lang="en-US"/>
          </a:p>
        </p:txBody>
      </p:sp>
      <p:sp>
        <p:nvSpPr>
          <p:cNvPr id="3" name="Footer Placeholder 2">
            <a:extLst>
              <a:ext uri="{FF2B5EF4-FFF2-40B4-BE49-F238E27FC236}">
                <a16:creationId xmlns:a16="http://schemas.microsoft.com/office/drawing/2014/main" id="{3D7AE7EA-E057-034E-94E7-A3EB835DD0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D1DCDC-40AE-E944-8971-7F611CD485D0}"/>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1089780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F289D-F3E2-3E4A-866A-777C86EEFC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20B1B8-CCEF-E04C-AA7F-84E697F4D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C91A0E-96F9-D84D-AE09-F5AD31CB8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21EA2C-AB35-644A-9758-4B5EDCBD35FF}"/>
              </a:ext>
            </a:extLst>
          </p:cNvPr>
          <p:cNvSpPr>
            <a:spLocks noGrp="1"/>
          </p:cNvSpPr>
          <p:nvPr>
            <p:ph type="dt" sz="half" idx="10"/>
          </p:nvPr>
        </p:nvSpPr>
        <p:spPr/>
        <p:txBody>
          <a:bodyPr/>
          <a:lstStyle/>
          <a:p>
            <a:fld id="{65E1E836-9BB3-2848-9528-1A85DCEA70B2}" type="datetimeFigureOut">
              <a:rPr lang="en-US" smtClean="0"/>
              <a:t>6/7/21</a:t>
            </a:fld>
            <a:endParaRPr lang="en-US"/>
          </a:p>
        </p:txBody>
      </p:sp>
      <p:sp>
        <p:nvSpPr>
          <p:cNvPr id="6" name="Footer Placeholder 5">
            <a:extLst>
              <a:ext uri="{FF2B5EF4-FFF2-40B4-BE49-F238E27FC236}">
                <a16:creationId xmlns:a16="http://schemas.microsoft.com/office/drawing/2014/main" id="{33216270-6166-7F46-903D-13FE8F39D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40A6E-4EB5-BB42-AEAD-44DB0213BD71}"/>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3415849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3B1B-1497-0C44-9A2B-4FE102C14A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D8D52E-FE8A-CF42-9C01-EFEC573A7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C98BDA-0220-2D46-A007-DD6D3EA139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A9FC4B-2724-304E-B9C6-DA301AB6CD06}"/>
              </a:ext>
            </a:extLst>
          </p:cNvPr>
          <p:cNvSpPr>
            <a:spLocks noGrp="1"/>
          </p:cNvSpPr>
          <p:nvPr>
            <p:ph type="dt" sz="half" idx="10"/>
          </p:nvPr>
        </p:nvSpPr>
        <p:spPr/>
        <p:txBody>
          <a:bodyPr/>
          <a:lstStyle/>
          <a:p>
            <a:fld id="{65E1E836-9BB3-2848-9528-1A85DCEA70B2}" type="datetimeFigureOut">
              <a:rPr lang="en-US" smtClean="0"/>
              <a:t>6/7/21</a:t>
            </a:fld>
            <a:endParaRPr lang="en-US"/>
          </a:p>
        </p:txBody>
      </p:sp>
      <p:sp>
        <p:nvSpPr>
          <p:cNvPr id="6" name="Footer Placeholder 5">
            <a:extLst>
              <a:ext uri="{FF2B5EF4-FFF2-40B4-BE49-F238E27FC236}">
                <a16:creationId xmlns:a16="http://schemas.microsoft.com/office/drawing/2014/main" id="{DD03D7D4-B759-BD4F-A26F-741EA88384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FA84C-13DE-C644-8B53-930134C10734}"/>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1884277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E86BB-D856-114D-8D35-D54D2F474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B195D3-D810-444A-B366-353C23C995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45BF7-1665-4546-926E-6AE68E390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1E836-9BB3-2848-9528-1A85DCEA70B2}" type="datetimeFigureOut">
              <a:rPr lang="en-US" smtClean="0"/>
              <a:t>6/7/21</a:t>
            </a:fld>
            <a:endParaRPr lang="en-US"/>
          </a:p>
        </p:txBody>
      </p:sp>
      <p:sp>
        <p:nvSpPr>
          <p:cNvPr id="5" name="Footer Placeholder 4">
            <a:extLst>
              <a:ext uri="{FF2B5EF4-FFF2-40B4-BE49-F238E27FC236}">
                <a16:creationId xmlns:a16="http://schemas.microsoft.com/office/drawing/2014/main" id="{9D1EF8D3-3842-7643-8CB8-22D9CCB2B2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645278-5045-D842-BE06-019551D2C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6EC27-63C5-7142-89D5-DC50DD4DFE55}" type="slidenum">
              <a:rPr lang="en-US" smtClean="0"/>
              <a:t>‹#›</a:t>
            </a:fld>
            <a:endParaRPr lang="en-US"/>
          </a:p>
        </p:txBody>
      </p:sp>
    </p:spTree>
    <p:extLst>
      <p:ext uri="{BB962C8B-B14F-4D97-AF65-F5344CB8AC3E}">
        <p14:creationId xmlns:p14="http://schemas.microsoft.com/office/powerpoint/2010/main" val="3143312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B3E4F8-447A-8D4A-B75F-C01D7FDEB1C8}"/>
              </a:ext>
            </a:extLst>
          </p:cNvPr>
          <p:cNvPicPr>
            <a:picLocks noChangeAspect="1"/>
          </p:cNvPicPr>
          <p:nvPr/>
        </p:nvPicPr>
        <p:blipFill rotWithShape="1">
          <a:blip r:embed="rId2"/>
          <a:srcRect l="3026"/>
          <a:stretch/>
        </p:blipFill>
        <p:spPr>
          <a:xfrm flipH="1">
            <a:off x="2216220" y="0"/>
            <a:ext cx="9975780" cy="6857998"/>
          </a:xfrm>
          <a:prstGeom prst="rect">
            <a:avLst/>
          </a:prstGeom>
        </p:spPr>
      </p:pic>
      <p:sp>
        <p:nvSpPr>
          <p:cNvPr id="17" name="Rectangle 16">
            <a:extLst>
              <a:ext uri="{FF2B5EF4-FFF2-40B4-BE49-F238E27FC236}">
                <a16:creationId xmlns:a16="http://schemas.microsoft.com/office/drawing/2014/main" id="{6FC227CB-9CCA-4B41-BFC4-871665F4A198}"/>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8" name="Picture 17">
            <a:extLst>
              <a:ext uri="{FF2B5EF4-FFF2-40B4-BE49-F238E27FC236}">
                <a16:creationId xmlns:a16="http://schemas.microsoft.com/office/drawing/2014/main" id="{2948783A-0778-8C42-A0CE-EE3C063B359F}"/>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8" name="Picture 7">
            <a:extLst>
              <a:ext uri="{FF2B5EF4-FFF2-40B4-BE49-F238E27FC236}">
                <a16:creationId xmlns:a16="http://schemas.microsoft.com/office/drawing/2014/main" id="{F4C7B5F2-A80A-E546-9D34-0729D365D8BB}"/>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2" name="Picture 11">
            <a:extLst>
              <a:ext uri="{FF2B5EF4-FFF2-40B4-BE49-F238E27FC236}">
                <a16:creationId xmlns:a16="http://schemas.microsoft.com/office/drawing/2014/main" id="{47742F57-B478-BB4B-AC69-CCBE6F256B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0734" y="5757768"/>
            <a:ext cx="2466913" cy="513940"/>
          </a:xfrm>
          <a:prstGeom prst="rect">
            <a:avLst/>
          </a:prstGeom>
        </p:spPr>
      </p:pic>
      <p:sp>
        <p:nvSpPr>
          <p:cNvPr id="9" name="TextBox 8">
            <a:extLst>
              <a:ext uri="{FF2B5EF4-FFF2-40B4-BE49-F238E27FC236}">
                <a16:creationId xmlns:a16="http://schemas.microsoft.com/office/drawing/2014/main" id="{F1E08DE0-77F5-7046-9D3B-7A494B645283}"/>
              </a:ext>
            </a:extLst>
          </p:cNvPr>
          <p:cNvSpPr txBox="1"/>
          <p:nvPr/>
        </p:nvSpPr>
        <p:spPr>
          <a:xfrm>
            <a:off x="2744777" y="2713640"/>
            <a:ext cx="8472158" cy="1754326"/>
          </a:xfrm>
          <a:prstGeom prst="rect">
            <a:avLst/>
          </a:prstGeom>
          <a:noFill/>
        </p:spPr>
        <p:txBody>
          <a:bodyPr wrap="square" rtlCol="0">
            <a:spAutoFit/>
          </a:bodyPr>
          <a:lstStyle/>
          <a:p>
            <a:r>
              <a:rPr lang="en-US" sz="5400" b="1" cap="all" dirty="0" err="1">
                <a:solidFill>
                  <a:schemeClr val="bg1"/>
                </a:solidFill>
                <a:latin typeface="Gotham Ultra" panose="02000504050000020004" pitchFamily="2" charset="0"/>
                <a:ea typeface="Open Sans" panose="020B0606030504020204" pitchFamily="34" charset="0"/>
                <a:cs typeface="Open Sans" panose="020B0606030504020204" pitchFamily="34" charset="0"/>
              </a:rPr>
              <a:t>ithing</a:t>
            </a:r>
            <a:r>
              <a:rPr lang="en-US" sz="5400" b="1" cap="all" dirty="0">
                <a:solidFill>
                  <a:schemeClr val="bg1"/>
                </a:solidFill>
                <a:latin typeface="Gotham Ultra" panose="02000504050000020004" pitchFamily="2" charset="0"/>
                <a:ea typeface="Open Sans" panose="020B0606030504020204" pitchFamily="34" charset="0"/>
                <a:cs typeface="Open Sans" panose="020B0606030504020204" pitchFamily="34" charset="0"/>
              </a:rPr>
              <a:t>: A response to grace</a:t>
            </a:r>
          </a:p>
        </p:txBody>
      </p:sp>
      <p:sp>
        <p:nvSpPr>
          <p:cNvPr id="10" name="Forma Livre: Forma 8">
            <a:extLst>
              <a:ext uri="{FF2B5EF4-FFF2-40B4-BE49-F238E27FC236}">
                <a16:creationId xmlns:a16="http://schemas.microsoft.com/office/drawing/2014/main" id="{B88BC3C0-2935-E741-9727-096AE1CFA772}"/>
              </a:ext>
            </a:extLst>
          </p:cNvPr>
          <p:cNvSpPr/>
          <p:nvPr/>
        </p:nvSpPr>
        <p:spPr>
          <a:xfrm flipH="1">
            <a:off x="1682153" y="1494613"/>
            <a:ext cx="9932528" cy="2973353"/>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ln>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pt-BR" sz="2400" dirty="0">
              <a:solidFill>
                <a:srgbClr val="00B0F0"/>
              </a:solidFill>
            </a:endParaRPr>
          </a:p>
        </p:txBody>
      </p:sp>
      <p:sp>
        <p:nvSpPr>
          <p:cNvPr id="11" name="Título 3">
            <a:extLst>
              <a:ext uri="{FF2B5EF4-FFF2-40B4-BE49-F238E27FC236}">
                <a16:creationId xmlns:a16="http://schemas.microsoft.com/office/drawing/2014/main" id="{7D0B35A8-4DB6-314F-9BC5-9E17ECAD0D66}"/>
              </a:ext>
            </a:extLst>
          </p:cNvPr>
          <p:cNvSpPr>
            <a:spLocks noGrp="1"/>
          </p:cNvSpPr>
          <p:nvPr>
            <p:ph type="ctrTitle"/>
          </p:nvPr>
        </p:nvSpPr>
        <p:spPr>
          <a:xfrm>
            <a:off x="697321" y="2593423"/>
            <a:ext cx="2013466" cy="2387527"/>
          </a:xfrm>
          <a:solidFill>
            <a:srgbClr val="7030A0">
              <a:alpha val="80000"/>
            </a:srgbClr>
          </a:solidFill>
        </p:spPr>
        <p:txBody>
          <a:bodyPr>
            <a:normAutofit fontScale="90000"/>
          </a:bodyPr>
          <a:lstStyle/>
          <a:p>
            <a:r>
              <a:rPr lang="en-US" sz="19900" dirty="0">
                <a:solidFill>
                  <a:srgbClr val="FFFFFF"/>
                </a:solidFill>
              </a:rPr>
              <a:t>T</a:t>
            </a:r>
            <a:endParaRPr lang="pt-BR" sz="19900" dirty="0">
              <a:solidFill>
                <a:srgbClr val="FFFFFF"/>
              </a:solidFill>
            </a:endParaRPr>
          </a:p>
        </p:txBody>
      </p:sp>
      <p:sp>
        <p:nvSpPr>
          <p:cNvPr id="13" name="CaixaDeTexto 2">
            <a:extLst>
              <a:ext uri="{FF2B5EF4-FFF2-40B4-BE49-F238E27FC236}">
                <a16:creationId xmlns:a16="http://schemas.microsoft.com/office/drawing/2014/main" id="{6F2D69DD-58D6-2A44-92FC-5E94C83B8B76}"/>
              </a:ext>
            </a:extLst>
          </p:cNvPr>
          <p:cNvSpPr txBox="1"/>
          <p:nvPr/>
        </p:nvSpPr>
        <p:spPr>
          <a:xfrm>
            <a:off x="10031026" y="5579186"/>
            <a:ext cx="1583655" cy="481927"/>
          </a:xfrm>
          <a:prstGeom prst="rect">
            <a:avLst/>
          </a:prstGeom>
          <a:noFill/>
          <a:ln>
            <a:solidFill>
              <a:srgbClr val="0070C0"/>
            </a:solidFill>
          </a:ln>
        </p:spPr>
        <p:txBody>
          <a:bodyPr wrap="square" rtlCol="0">
            <a:spAutoFit/>
          </a:bodyPr>
          <a:lstStyle/>
          <a:p>
            <a:r>
              <a:rPr lang="pt-BR" sz="1266" dirty="0">
                <a:solidFill>
                  <a:srgbClr val="FFFFFF"/>
                </a:solidFill>
              </a:rPr>
              <a:t>BY William E. </a:t>
            </a:r>
            <a:r>
              <a:rPr lang="pt-BR" sz="1266" dirty="0" err="1">
                <a:solidFill>
                  <a:srgbClr val="FFFFFF"/>
                </a:solidFill>
              </a:rPr>
              <a:t>McCumber</a:t>
            </a:r>
            <a:endParaRPr lang="pt-BR" sz="1266" dirty="0">
              <a:solidFill>
                <a:srgbClr val="FFFFFF"/>
              </a:solidFill>
            </a:endParaRPr>
          </a:p>
        </p:txBody>
      </p:sp>
    </p:spTree>
    <p:extLst>
      <p:ext uri="{BB962C8B-B14F-4D97-AF65-F5344CB8AC3E}">
        <p14:creationId xmlns:p14="http://schemas.microsoft.com/office/powerpoint/2010/main" val="51689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250" fill="hold"/>
                                        <p:tgtEl>
                                          <p:spTgt spid="13"/>
                                        </p:tgtEl>
                                        <p:attrNameLst>
                                          <p:attrName>ppt_x</p:attrName>
                                        </p:attrNameLst>
                                      </p:cBhvr>
                                      <p:tavLst>
                                        <p:tav tm="0">
                                          <p:val>
                                            <p:strVal val="#ppt_x"/>
                                          </p:val>
                                        </p:tav>
                                        <p:tav tm="100000">
                                          <p:val>
                                            <p:strVal val="#ppt_x"/>
                                          </p:val>
                                        </p:tav>
                                      </p:tavLst>
                                    </p:anim>
                                    <p:anim calcmode="lin" valueType="num">
                                      <p:cBhvr additive="base">
                                        <p:cTn id="16"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E3C90F-C2B1-DA4F-85FF-ECCA638178D3}"/>
              </a:ext>
            </a:extLst>
          </p:cNvPr>
          <p:cNvPicPr>
            <a:picLocks noChangeAspect="1"/>
          </p:cNvPicPr>
          <p:nvPr/>
        </p:nvPicPr>
        <p:blipFill rotWithShape="1">
          <a:blip r:embed="rId2"/>
          <a:srcRect l="5754"/>
          <a:stretch/>
        </p:blipFill>
        <p:spPr>
          <a:xfrm flipH="1">
            <a:off x="2484792" y="0"/>
            <a:ext cx="9707208" cy="6858000"/>
          </a:xfrm>
          <a:prstGeom prst="rect">
            <a:avLst/>
          </a:prstGeom>
        </p:spPr>
      </p:pic>
      <p:sp>
        <p:nvSpPr>
          <p:cNvPr id="6" name="Rectangle 5">
            <a:extLst>
              <a:ext uri="{FF2B5EF4-FFF2-40B4-BE49-F238E27FC236}">
                <a16:creationId xmlns:a16="http://schemas.microsoft.com/office/drawing/2014/main" id="{DB86AFBC-4347-0B41-89B4-F5B013759F5E}"/>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7" name="Picture 6">
            <a:extLst>
              <a:ext uri="{FF2B5EF4-FFF2-40B4-BE49-F238E27FC236}">
                <a16:creationId xmlns:a16="http://schemas.microsoft.com/office/drawing/2014/main" id="{F990E08B-8842-D24E-B1ED-21D4C123B07D}"/>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89" y="-1"/>
            <a:ext cx="5993513"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60" y="1776449"/>
            <a:ext cx="5531412" cy="2246769"/>
          </a:xfrm>
          <a:prstGeom prst="rect">
            <a:avLst/>
          </a:prstGeom>
          <a:noFill/>
        </p:spPr>
        <p:txBody>
          <a:bodyPr wrap="square" rtlCol="0">
            <a:spAutoFit/>
          </a:bodyPr>
          <a:lstStyle/>
          <a:p>
            <a:r>
              <a:rPr lang="en-US" sz="2800" dirty="0">
                <a:solidFill>
                  <a:schemeClr val="bg1"/>
                </a:solidFill>
                <a:latin typeface="Gotham-Book" panose="02000504050000020004" pitchFamily="2" charset="0"/>
              </a:rPr>
              <a:t>The law declared that a tithe of everything . . . belongs to the Lord (Lev. 27:30). It didn’t become His when it was given; it was already His. </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7044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114B9C-328F-F54C-933D-0290FCE03A43}"/>
              </a:ext>
            </a:extLst>
          </p:cNvPr>
          <p:cNvSpPr/>
          <p:nvPr/>
        </p:nvSpPr>
        <p:spPr>
          <a:xfrm>
            <a:off x="0" y="0"/>
            <a:ext cx="12191735" cy="6915397"/>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8633" y="5732442"/>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1691344" y="1719550"/>
            <a:ext cx="8022671" cy="2862322"/>
          </a:xfrm>
          <a:prstGeom prst="rect">
            <a:avLst/>
          </a:prstGeom>
          <a:noFill/>
        </p:spPr>
        <p:txBody>
          <a:bodyPr wrap="square" rtlCol="0">
            <a:spAutoFit/>
          </a:bodyPr>
          <a:lstStyle/>
          <a:p>
            <a:pPr algn="ctr"/>
            <a:r>
              <a:rPr lang="en-US" sz="6000" b="1" dirty="0">
                <a:solidFill>
                  <a:schemeClr val="bg1"/>
                </a:solidFill>
                <a:latin typeface="Gotham Ultra" panose="02000504050000020004" pitchFamily="2" charset="0"/>
              </a:rPr>
              <a:t>Not to tithe, therefore, was to rob God.</a:t>
            </a:r>
          </a:p>
        </p:txBody>
      </p:sp>
    </p:spTree>
    <p:extLst>
      <p:ext uri="{BB962C8B-B14F-4D97-AF65-F5344CB8AC3E}">
        <p14:creationId xmlns:p14="http://schemas.microsoft.com/office/powerpoint/2010/main" val="262080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20AFCE-250A-104D-B5B9-A12413854C61}"/>
              </a:ext>
            </a:extLst>
          </p:cNvPr>
          <p:cNvPicPr>
            <a:picLocks noChangeAspect="1"/>
          </p:cNvPicPr>
          <p:nvPr/>
        </p:nvPicPr>
        <p:blipFill rotWithShape="1">
          <a:blip r:embed="rId2"/>
          <a:srcRect t="29030" b="16429"/>
          <a:stretch/>
        </p:blipFill>
        <p:spPr>
          <a:xfrm flipH="1">
            <a:off x="3810252" y="0"/>
            <a:ext cx="8381748" cy="6858000"/>
          </a:xfrm>
          <a:prstGeom prst="rect">
            <a:avLst/>
          </a:prstGeom>
        </p:spPr>
      </p:pic>
      <p:sp>
        <p:nvSpPr>
          <p:cNvPr id="9" name="Rectangle 8">
            <a:extLst>
              <a:ext uri="{FF2B5EF4-FFF2-40B4-BE49-F238E27FC236}">
                <a16:creationId xmlns:a16="http://schemas.microsoft.com/office/drawing/2014/main" id="{FB9FEF58-ECA7-E143-B179-2551A6F519E7}"/>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F16B270E-CE6F-424D-BC2C-2593B98910B2}"/>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89" y="-1"/>
            <a:ext cx="5993513"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60" y="2144584"/>
            <a:ext cx="5114840" cy="1815882"/>
          </a:xfrm>
          <a:prstGeom prst="rect">
            <a:avLst/>
          </a:prstGeom>
          <a:noFill/>
        </p:spPr>
        <p:txBody>
          <a:bodyPr wrap="square" rtlCol="0">
            <a:spAutoFit/>
          </a:bodyPr>
          <a:lstStyle/>
          <a:p>
            <a:r>
              <a:rPr lang="en-US" sz="2800" dirty="0">
                <a:solidFill>
                  <a:schemeClr val="bg1"/>
                </a:solidFill>
                <a:latin typeface="Gotham-Book" panose="02000504050000020004" pitchFamily="2" charset="0"/>
              </a:rPr>
              <a:t>Restoring the ancient practice, in contrast, would bring prosperity to the nation (Mal. 3:8-12).</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
        <p:nvSpPr>
          <p:cNvPr id="5" name="TextBox 4">
            <a:extLst>
              <a:ext uri="{FF2B5EF4-FFF2-40B4-BE49-F238E27FC236}">
                <a16:creationId xmlns:a16="http://schemas.microsoft.com/office/drawing/2014/main" id="{59D3CF93-5D46-2F48-A48E-3F4FB6CA250D}"/>
              </a:ext>
            </a:extLst>
          </p:cNvPr>
          <p:cNvSpPr txBox="1"/>
          <p:nvPr/>
        </p:nvSpPr>
        <p:spPr>
          <a:xfrm>
            <a:off x="13512800" y="12700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44222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0BC0F-1B1D-AC4E-A0ED-7214574771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5000" y="0"/>
            <a:ext cx="10287000" cy="6858000"/>
          </a:xfrm>
          <a:prstGeom prst="rect">
            <a:avLst/>
          </a:prstGeom>
        </p:spPr>
      </p:pic>
      <p:sp>
        <p:nvSpPr>
          <p:cNvPr id="9" name="Rectangle 8">
            <a:extLst>
              <a:ext uri="{FF2B5EF4-FFF2-40B4-BE49-F238E27FC236}">
                <a16:creationId xmlns:a16="http://schemas.microsoft.com/office/drawing/2014/main" id="{458D9CA0-796A-294F-8B2B-ED44115AF9C3}"/>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F36C84AC-BEBE-CB43-8CF5-796620C83C90}"/>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89" y="-1"/>
            <a:ext cx="5993513"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574569"/>
            <a:ext cx="5507661" cy="2677656"/>
          </a:xfrm>
          <a:prstGeom prst="rect">
            <a:avLst/>
          </a:prstGeom>
          <a:noFill/>
        </p:spPr>
        <p:txBody>
          <a:bodyPr wrap="square" rtlCol="0">
            <a:spAutoFit/>
          </a:bodyPr>
          <a:lstStyle/>
          <a:p>
            <a:r>
              <a:rPr lang="en-US" sz="2800" dirty="0">
                <a:solidFill>
                  <a:schemeClr val="bg1"/>
                </a:solidFill>
                <a:latin typeface="Gotham-Book" panose="02000504050000020004" pitchFamily="2" charset="0"/>
              </a:rPr>
              <a:t>The tithe is not a means of bribing God to secure a blessing. Rather, the tithe is a way of acknowledging God as the giver of every blessing received and promised. </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4134011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F7EB36-EA48-4C4E-B913-A5D4DF1BC213}"/>
              </a:ext>
            </a:extLst>
          </p:cNvPr>
          <p:cNvPicPr>
            <a:picLocks noChangeAspect="1"/>
          </p:cNvPicPr>
          <p:nvPr/>
        </p:nvPicPr>
        <p:blipFill rotWithShape="1">
          <a:blip r:embed="rId2"/>
          <a:srcRect t="22418" r="25757"/>
          <a:stretch/>
        </p:blipFill>
        <p:spPr>
          <a:xfrm>
            <a:off x="2346852" y="0"/>
            <a:ext cx="9845148" cy="6858000"/>
          </a:xfrm>
          <a:prstGeom prst="rect">
            <a:avLst/>
          </a:prstGeom>
        </p:spPr>
      </p:pic>
      <p:sp>
        <p:nvSpPr>
          <p:cNvPr id="9" name="Rectangle 8">
            <a:extLst>
              <a:ext uri="{FF2B5EF4-FFF2-40B4-BE49-F238E27FC236}">
                <a16:creationId xmlns:a16="http://schemas.microsoft.com/office/drawing/2014/main" id="{3020B97E-CCED-6F49-91C8-4496620452A0}"/>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FC9A53CE-951A-454F-B7F9-C9202A2FA647}"/>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2616134"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2"/>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574569"/>
            <a:ext cx="4153875" cy="2677656"/>
          </a:xfrm>
          <a:prstGeom prst="rect">
            <a:avLst/>
          </a:prstGeom>
          <a:noFill/>
        </p:spPr>
        <p:txBody>
          <a:bodyPr wrap="square" rtlCol="0">
            <a:spAutoFit/>
          </a:bodyPr>
          <a:lstStyle/>
          <a:p>
            <a:r>
              <a:rPr lang="en-US" sz="2800" dirty="0">
                <a:solidFill>
                  <a:schemeClr val="bg1"/>
                </a:solidFill>
                <a:latin typeface="Gotham-Book" panose="02000504050000020004" pitchFamily="2" charset="0"/>
              </a:rPr>
              <a:t>When Abraham tithed to Melchizedek, it was not to obtain a blessing. He was already blessed and was properly thankful.</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1821351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72271-5199-044F-97BD-9E25C9F500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6600" y="0"/>
            <a:ext cx="8915400" cy="6858000"/>
          </a:xfrm>
          <a:prstGeom prst="rect">
            <a:avLst/>
          </a:prstGeom>
        </p:spPr>
      </p:pic>
      <p:sp>
        <p:nvSpPr>
          <p:cNvPr id="9" name="Rectangle 8">
            <a:extLst>
              <a:ext uri="{FF2B5EF4-FFF2-40B4-BE49-F238E27FC236}">
                <a16:creationId xmlns:a16="http://schemas.microsoft.com/office/drawing/2014/main" id="{26A295FB-5962-D147-813E-2718BAF8F0B3}"/>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730DF63B-FCB0-0D42-8787-EA60B3AC6BD0}"/>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89" y="-1"/>
            <a:ext cx="3346979"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701273"/>
            <a:ext cx="5662041" cy="2246769"/>
          </a:xfrm>
          <a:prstGeom prst="rect">
            <a:avLst/>
          </a:prstGeom>
          <a:noFill/>
        </p:spPr>
        <p:txBody>
          <a:bodyPr wrap="square" rtlCol="0">
            <a:spAutoFit/>
          </a:bodyPr>
          <a:lstStyle/>
          <a:p>
            <a:r>
              <a:rPr lang="en-US" sz="2800" dirty="0">
                <a:solidFill>
                  <a:schemeClr val="bg1"/>
                </a:solidFill>
                <a:latin typeface="Gotham-Book" panose="02000504050000020004" pitchFamily="2" charset="0"/>
              </a:rPr>
              <a:t>Jesus is our King-Priest, a high priest forever, in the order of Melchizedek (Heb. 6:20). That certainly makes Him a tithe-receiving priest. </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2663684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CFBBE-9320-0147-8CEE-0930C64869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791017" y="0"/>
            <a:ext cx="10400983" cy="6858000"/>
          </a:xfrm>
          <a:prstGeom prst="rect">
            <a:avLst/>
          </a:prstGeom>
        </p:spPr>
      </p:pic>
      <p:sp>
        <p:nvSpPr>
          <p:cNvPr id="9" name="Rectangle 8">
            <a:extLst>
              <a:ext uri="{FF2B5EF4-FFF2-40B4-BE49-F238E27FC236}">
                <a16:creationId xmlns:a16="http://schemas.microsoft.com/office/drawing/2014/main" id="{6F4FDEF8-4688-6045-8AC9-45E212F723D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1B82F261-26BC-9F46-9EED-AD9EFFA6B354}"/>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4017230"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2"/>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392515"/>
            <a:ext cx="5662041" cy="3108543"/>
          </a:xfrm>
          <a:prstGeom prst="rect">
            <a:avLst/>
          </a:prstGeom>
          <a:noFill/>
        </p:spPr>
        <p:txBody>
          <a:bodyPr wrap="square" rtlCol="0">
            <a:spAutoFit/>
          </a:bodyPr>
          <a:lstStyle/>
          <a:p>
            <a:r>
              <a:rPr lang="en-US" sz="2800" dirty="0">
                <a:solidFill>
                  <a:schemeClr val="bg1"/>
                </a:solidFill>
                <a:latin typeface="Gotham-Book" panose="02000504050000020004" pitchFamily="2" charset="0"/>
              </a:rPr>
              <a:t>He has blessed His people with the greatest of blessings—their salvation. This blessing was purchased at the greatest of costs—His death. Our gratitude for that should make us joyful tithers to Him.</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2149235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114B9C-328F-F54C-933D-0290FCE03A43}"/>
              </a:ext>
            </a:extLst>
          </p:cNvPr>
          <p:cNvSpPr/>
          <p:nvPr/>
        </p:nvSpPr>
        <p:spPr>
          <a:xfrm>
            <a:off x="0" y="0"/>
            <a:ext cx="12191735" cy="6915397"/>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8633" y="5732442"/>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1691344" y="1719550"/>
            <a:ext cx="8022671" cy="2800767"/>
          </a:xfrm>
          <a:prstGeom prst="rect">
            <a:avLst/>
          </a:prstGeom>
          <a:noFill/>
        </p:spPr>
        <p:txBody>
          <a:bodyPr wrap="square" rtlCol="0">
            <a:spAutoFit/>
          </a:bodyPr>
          <a:lstStyle/>
          <a:p>
            <a:pPr algn="ctr"/>
            <a:r>
              <a:rPr lang="en-US" sz="4400" b="1" dirty="0">
                <a:solidFill>
                  <a:schemeClr val="bg1"/>
                </a:solidFill>
                <a:latin typeface="Gotham Ultra" panose="02000504050000020004" pitchFamily="2" charset="0"/>
              </a:rPr>
              <a:t>Israel’s tithes supported the temple and priesthood. Our tithes support the church and its ministry. </a:t>
            </a:r>
          </a:p>
        </p:txBody>
      </p:sp>
    </p:spTree>
    <p:extLst>
      <p:ext uri="{BB962C8B-B14F-4D97-AF65-F5344CB8AC3E}">
        <p14:creationId xmlns:p14="http://schemas.microsoft.com/office/powerpoint/2010/main" val="203934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EFD75C-B525-0B47-85BC-5BB1E99AF3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69779" y="0"/>
            <a:ext cx="8622221" cy="6858000"/>
          </a:xfrm>
          <a:prstGeom prst="rect">
            <a:avLst/>
          </a:prstGeom>
        </p:spPr>
      </p:pic>
      <p:sp>
        <p:nvSpPr>
          <p:cNvPr id="11" name="Rectangle 10">
            <a:extLst>
              <a:ext uri="{FF2B5EF4-FFF2-40B4-BE49-F238E27FC236}">
                <a16:creationId xmlns:a16="http://schemas.microsoft.com/office/drawing/2014/main" id="{AD077BAA-2BDE-5643-9A60-EF07044C41A8}"/>
              </a:ext>
            </a:extLst>
          </p:cNvPr>
          <p:cNvSpPr/>
          <p:nvPr/>
        </p:nvSpPr>
        <p:spPr>
          <a:xfrm>
            <a:off x="1" y="0"/>
            <a:ext cx="3651362"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2" name="Picture 11">
            <a:extLst>
              <a:ext uri="{FF2B5EF4-FFF2-40B4-BE49-F238E27FC236}">
                <a16:creationId xmlns:a16="http://schemas.microsoft.com/office/drawing/2014/main" id="{05100238-C56F-1845-AA4C-FBD218F466D7}"/>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624101" y="-1"/>
            <a:ext cx="5329837"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392515"/>
            <a:ext cx="5662041" cy="3108543"/>
          </a:xfrm>
          <a:prstGeom prst="rect">
            <a:avLst/>
          </a:prstGeom>
          <a:noFill/>
        </p:spPr>
        <p:txBody>
          <a:bodyPr wrap="square" rtlCol="0">
            <a:spAutoFit/>
          </a:bodyPr>
          <a:lstStyle/>
          <a:p>
            <a:r>
              <a:rPr lang="en-US" sz="2800" dirty="0">
                <a:solidFill>
                  <a:schemeClr val="bg1"/>
                </a:solidFill>
                <a:latin typeface="Gotham-Book" panose="02000504050000020004" pitchFamily="2" charset="0"/>
              </a:rPr>
              <a:t>Tithing makes it possible for preachers to occupy their pulpits and pursue their rounds of varied services. Tithing makes it possible for missionaries to make disciples among all the nations of earth. </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777950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1A616-315A-6849-8968-4BE1E3DF31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84878" y="0"/>
            <a:ext cx="10307122" cy="6858000"/>
          </a:xfrm>
          <a:prstGeom prst="rect">
            <a:avLst/>
          </a:prstGeom>
        </p:spPr>
      </p:pic>
      <p:sp>
        <p:nvSpPr>
          <p:cNvPr id="9" name="Rectangle 8">
            <a:extLst>
              <a:ext uri="{FF2B5EF4-FFF2-40B4-BE49-F238E27FC236}">
                <a16:creationId xmlns:a16="http://schemas.microsoft.com/office/drawing/2014/main" id="{D53DD5D0-26C7-594E-8E85-78E6FD702D11}"/>
              </a:ext>
            </a:extLst>
          </p:cNvPr>
          <p:cNvSpPr/>
          <p:nvPr/>
        </p:nvSpPr>
        <p:spPr>
          <a:xfrm>
            <a:off x="1" y="0"/>
            <a:ext cx="3651362"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61F175EA-9C0C-964E-87BC-2E6732D70239}"/>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641212" y="-1"/>
            <a:ext cx="5329837"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60" y="1760650"/>
            <a:ext cx="4545760" cy="2677656"/>
          </a:xfrm>
          <a:prstGeom prst="rect">
            <a:avLst/>
          </a:prstGeom>
          <a:noFill/>
        </p:spPr>
        <p:txBody>
          <a:bodyPr wrap="square" rtlCol="0">
            <a:spAutoFit/>
          </a:bodyPr>
          <a:lstStyle/>
          <a:p>
            <a:r>
              <a:rPr lang="en-US" sz="2800" dirty="0">
                <a:solidFill>
                  <a:schemeClr val="bg1"/>
                </a:solidFill>
                <a:latin typeface="Gotham-Book" panose="02000504050000020004" pitchFamily="2" charset="0"/>
              </a:rPr>
              <a:t>Tithing underwrites the mission of the church to feed the hungry, shelter the homeless, care for the sick, and evangelize the lost. </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2356657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E925ED-8D77-7E43-8878-9E97A9A64D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12" name="Rectangle 11">
            <a:extLst>
              <a:ext uri="{FF2B5EF4-FFF2-40B4-BE49-F238E27FC236}">
                <a16:creationId xmlns:a16="http://schemas.microsoft.com/office/drawing/2014/main" id="{874F7D16-E120-4247-83C0-4E6BBCBE311D}"/>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3" name="Picture 12">
            <a:extLst>
              <a:ext uri="{FF2B5EF4-FFF2-40B4-BE49-F238E27FC236}">
                <a16:creationId xmlns:a16="http://schemas.microsoft.com/office/drawing/2014/main" id="{B4845BCA-7694-A048-9F70-135A27E9CEE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054943"/>
            <a:ext cx="5543288" cy="3539430"/>
          </a:xfrm>
          <a:prstGeom prst="rect">
            <a:avLst/>
          </a:prstGeom>
          <a:noFill/>
        </p:spPr>
        <p:txBody>
          <a:bodyPr wrap="square" rtlCol="0">
            <a:spAutoFit/>
          </a:bodyPr>
          <a:lstStyle/>
          <a:p>
            <a:r>
              <a:rPr lang="en-US" sz="3200" b="1" dirty="0">
                <a:solidFill>
                  <a:schemeClr val="bg1"/>
                </a:solidFill>
                <a:latin typeface="Gotham-BookItalic" panose="02000504050000020004" pitchFamily="2" charset="0"/>
              </a:rPr>
              <a:t>Summary:</a:t>
            </a:r>
            <a:r>
              <a:rPr lang="en-US" sz="3200" dirty="0">
                <a:solidFill>
                  <a:schemeClr val="bg1"/>
                </a:solidFill>
                <a:latin typeface="Gotham-Book" panose="02000504050000020004" pitchFamily="2" charset="0"/>
              </a:rPr>
              <a:t> Some have argued that Christians need not tithe because they are under grace, not under law. No Christian should do less for God than did an ancient Jew. </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3999230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AED417-10D3-AC4A-A7F7-8CEAC1780A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03269" y="0"/>
            <a:ext cx="8288731" cy="6858000"/>
          </a:xfrm>
          <a:prstGeom prst="rect">
            <a:avLst/>
          </a:prstGeom>
        </p:spPr>
      </p:pic>
      <p:sp>
        <p:nvSpPr>
          <p:cNvPr id="9" name="Rectangle 8">
            <a:extLst>
              <a:ext uri="{FF2B5EF4-FFF2-40B4-BE49-F238E27FC236}">
                <a16:creationId xmlns:a16="http://schemas.microsoft.com/office/drawing/2014/main" id="{B260E8D7-C993-404B-BE56-BFBA896D8209}"/>
              </a:ext>
            </a:extLst>
          </p:cNvPr>
          <p:cNvSpPr/>
          <p:nvPr/>
        </p:nvSpPr>
        <p:spPr>
          <a:xfrm>
            <a:off x="1" y="0"/>
            <a:ext cx="3651362"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0575EA92-BE6D-EA40-8778-80991296EB9C}"/>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641212" y="-1"/>
            <a:ext cx="5329837"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60" y="1760650"/>
            <a:ext cx="4545760" cy="2677656"/>
          </a:xfrm>
          <a:prstGeom prst="rect">
            <a:avLst/>
          </a:prstGeom>
          <a:noFill/>
        </p:spPr>
        <p:txBody>
          <a:bodyPr wrap="square" rtlCol="0">
            <a:spAutoFit/>
          </a:bodyPr>
          <a:lstStyle/>
          <a:p>
            <a:r>
              <a:rPr lang="en-US" sz="2800" dirty="0">
                <a:solidFill>
                  <a:schemeClr val="bg1"/>
                </a:solidFill>
                <a:latin typeface="Gotham-Book" panose="02000504050000020004" pitchFamily="2" charset="0"/>
              </a:rPr>
              <a:t>Tithing was not invented by some church finance committee. Tithing is God’s financial plan, and it cannot be improved upon. </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2169670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023B45-FFC4-9541-988B-2A229C017F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76273" y="0"/>
            <a:ext cx="8415728" cy="6858000"/>
          </a:xfrm>
          <a:prstGeom prst="rect">
            <a:avLst/>
          </a:prstGeom>
        </p:spPr>
      </p:pic>
      <p:sp>
        <p:nvSpPr>
          <p:cNvPr id="9" name="Rectangle 8">
            <a:extLst>
              <a:ext uri="{FF2B5EF4-FFF2-40B4-BE49-F238E27FC236}">
                <a16:creationId xmlns:a16="http://schemas.microsoft.com/office/drawing/2014/main" id="{60962450-BFF5-B14F-8E57-03841ECB769B}"/>
              </a:ext>
            </a:extLst>
          </p:cNvPr>
          <p:cNvSpPr/>
          <p:nvPr/>
        </p:nvSpPr>
        <p:spPr>
          <a:xfrm>
            <a:off x="1" y="0"/>
            <a:ext cx="3651362"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D7B65706-E7EF-1346-AC65-F3F0CEA8127F}"/>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641212" y="-1"/>
            <a:ext cx="5329837"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60" y="1428141"/>
            <a:ext cx="4545760" cy="3108543"/>
          </a:xfrm>
          <a:prstGeom prst="rect">
            <a:avLst/>
          </a:prstGeom>
          <a:noFill/>
        </p:spPr>
        <p:txBody>
          <a:bodyPr wrap="square" rtlCol="0">
            <a:spAutoFit/>
          </a:bodyPr>
          <a:lstStyle/>
          <a:p>
            <a:r>
              <a:rPr lang="en-US" sz="2800" dirty="0">
                <a:solidFill>
                  <a:schemeClr val="bg1"/>
                </a:solidFill>
                <a:latin typeface="Gotham-Book" panose="02000504050000020004" pitchFamily="2" charset="0"/>
              </a:rPr>
              <a:t>It is His basic plan, and devoted Christians gladly add freewill offerings to their tithes. Those who do so are the happiest of the Lord’s followers.</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2934202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A9D6A1-D6CA-6F44-8AB6-5923C05273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9" name="Rectangle 8">
            <a:extLst>
              <a:ext uri="{FF2B5EF4-FFF2-40B4-BE49-F238E27FC236}">
                <a16:creationId xmlns:a16="http://schemas.microsoft.com/office/drawing/2014/main" id="{8D3CE9CA-49DB-E449-B7C1-CA7143FA6C52}"/>
              </a:ext>
            </a:extLst>
          </p:cNvPr>
          <p:cNvSpPr/>
          <p:nvPr/>
        </p:nvSpPr>
        <p:spPr>
          <a:xfrm>
            <a:off x="1" y="0"/>
            <a:ext cx="3651362"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67E9A7FD-E2E1-5542-8AAA-65272F7E45E2}"/>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641212" y="-1"/>
            <a:ext cx="5329837"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60" y="2176287"/>
            <a:ext cx="4343879" cy="1815882"/>
          </a:xfrm>
          <a:prstGeom prst="rect">
            <a:avLst/>
          </a:prstGeom>
          <a:noFill/>
        </p:spPr>
        <p:txBody>
          <a:bodyPr wrap="square" rtlCol="0">
            <a:spAutoFit/>
          </a:bodyPr>
          <a:lstStyle/>
          <a:p>
            <a:r>
              <a:rPr lang="en-US" sz="2800" dirty="0">
                <a:solidFill>
                  <a:schemeClr val="bg1"/>
                </a:solidFill>
                <a:latin typeface="Gotham-Book" panose="02000504050000020004" pitchFamily="2" charset="0"/>
              </a:rPr>
              <a:t>Tithing initiates nothing. It places no claim upon God. It is not a bargaining chip. </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2178838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114B9C-328F-F54C-933D-0290FCE03A43}"/>
              </a:ext>
            </a:extLst>
          </p:cNvPr>
          <p:cNvSpPr/>
          <p:nvPr/>
        </p:nvSpPr>
        <p:spPr>
          <a:xfrm>
            <a:off x="0" y="0"/>
            <a:ext cx="12191735" cy="6915397"/>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8633" y="5732442"/>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1691344" y="1468186"/>
            <a:ext cx="8022671" cy="3416320"/>
          </a:xfrm>
          <a:prstGeom prst="rect">
            <a:avLst/>
          </a:prstGeom>
          <a:noFill/>
        </p:spPr>
        <p:txBody>
          <a:bodyPr wrap="square" rtlCol="0">
            <a:spAutoFit/>
          </a:bodyPr>
          <a:lstStyle/>
          <a:p>
            <a:pPr algn="ctr"/>
            <a:r>
              <a:rPr lang="en-US" sz="5400" b="1" dirty="0">
                <a:solidFill>
                  <a:schemeClr val="bg1"/>
                </a:solidFill>
                <a:latin typeface="Gotham Ultra" panose="02000504050000020004" pitchFamily="2" charset="0"/>
              </a:rPr>
              <a:t>Biblically understood and practiced, tithing is human response to divine grace. </a:t>
            </a:r>
          </a:p>
        </p:txBody>
      </p:sp>
    </p:spTree>
    <p:extLst>
      <p:ext uri="{BB962C8B-B14F-4D97-AF65-F5344CB8AC3E}">
        <p14:creationId xmlns:p14="http://schemas.microsoft.com/office/powerpoint/2010/main" val="219444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9DF07-7CE0-2F47-A86D-88BCA4BFEF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6392" y="0"/>
            <a:ext cx="10275608" cy="6858000"/>
          </a:xfrm>
          <a:prstGeom prst="rect">
            <a:avLst/>
          </a:prstGeom>
        </p:spPr>
      </p:pic>
      <p:sp>
        <p:nvSpPr>
          <p:cNvPr id="9" name="Rectangle 8">
            <a:extLst>
              <a:ext uri="{FF2B5EF4-FFF2-40B4-BE49-F238E27FC236}">
                <a16:creationId xmlns:a16="http://schemas.microsoft.com/office/drawing/2014/main" id="{0246D34C-943E-424B-83DE-D9202D04C09F}"/>
              </a:ext>
            </a:extLst>
          </p:cNvPr>
          <p:cNvSpPr/>
          <p:nvPr/>
        </p:nvSpPr>
        <p:spPr>
          <a:xfrm>
            <a:off x="1" y="0"/>
            <a:ext cx="3651362"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DA6819B9-A968-E944-A846-501A3C81CEC8}"/>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641212" y="-1"/>
            <a:ext cx="5329837"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60" y="1843778"/>
            <a:ext cx="4545760" cy="2246769"/>
          </a:xfrm>
          <a:prstGeom prst="rect">
            <a:avLst/>
          </a:prstGeom>
          <a:noFill/>
        </p:spPr>
        <p:txBody>
          <a:bodyPr wrap="square" rtlCol="0">
            <a:spAutoFit/>
          </a:bodyPr>
          <a:lstStyle/>
          <a:p>
            <a:r>
              <a:rPr lang="en-US" sz="2800" dirty="0">
                <a:solidFill>
                  <a:schemeClr val="bg1"/>
                </a:solidFill>
                <a:latin typeface="Gotham-Book" panose="02000504050000020004" pitchFamily="2" charset="0"/>
              </a:rPr>
              <a:t>We give to God because He has already given to us. He is no poorer if we fail to tithe, but we are impoverished. </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1729134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114B9C-328F-F54C-933D-0290FCE03A43}"/>
              </a:ext>
            </a:extLst>
          </p:cNvPr>
          <p:cNvSpPr/>
          <p:nvPr/>
        </p:nvSpPr>
        <p:spPr>
          <a:xfrm>
            <a:off x="0" y="0"/>
            <a:ext cx="12191735" cy="6915397"/>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8633" y="5732442"/>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1691344" y="1788820"/>
            <a:ext cx="8022671" cy="2585323"/>
          </a:xfrm>
          <a:prstGeom prst="rect">
            <a:avLst/>
          </a:prstGeom>
          <a:noFill/>
        </p:spPr>
        <p:txBody>
          <a:bodyPr wrap="square" rtlCol="0">
            <a:spAutoFit/>
          </a:bodyPr>
          <a:lstStyle/>
          <a:p>
            <a:pPr algn="ctr"/>
            <a:r>
              <a:rPr lang="en-US" sz="5400" b="1" dirty="0">
                <a:solidFill>
                  <a:schemeClr val="bg1"/>
                </a:solidFill>
                <a:latin typeface="Gotham Ultra" panose="02000504050000020004" pitchFamily="2" charset="0"/>
              </a:rPr>
              <a:t>He is no richer if we do tithe, but we are enriched. </a:t>
            </a:r>
          </a:p>
        </p:txBody>
      </p:sp>
    </p:spTree>
    <p:extLst>
      <p:ext uri="{BB962C8B-B14F-4D97-AF65-F5344CB8AC3E}">
        <p14:creationId xmlns:p14="http://schemas.microsoft.com/office/powerpoint/2010/main" val="2715095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70965F-31A4-B74D-A4A8-D4DEE2910793}"/>
              </a:ext>
            </a:extLst>
          </p:cNvPr>
          <p:cNvPicPr>
            <a:picLocks noChangeAspect="1"/>
          </p:cNvPicPr>
          <p:nvPr/>
        </p:nvPicPr>
        <p:blipFill>
          <a:blip r:embed="rId2"/>
          <a:stretch>
            <a:fillRect/>
          </a:stretch>
        </p:blipFill>
        <p:spPr>
          <a:xfrm flipH="1">
            <a:off x="2668253" y="0"/>
            <a:ext cx="9523747" cy="6858000"/>
          </a:xfrm>
          <a:prstGeom prst="rect">
            <a:avLst/>
          </a:prstGeom>
        </p:spPr>
      </p:pic>
      <p:sp>
        <p:nvSpPr>
          <p:cNvPr id="9" name="Rectangle 8">
            <a:extLst>
              <a:ext uri="{FF2B5EF4-FFF2-40B4-BE49-F238E27FC236}">
                <a16:creationId xmlns:a16="http://schemas.microsoft.com/office/drawing/2014/main" id="{96230349-C0EF-2344-B802-B015085EA0F7}"/>
              </a:ext>
            </a:extLst>
          </p:cNvPr>
          <p:cNvSpPr/>
          <p:nvPr/>
        </p:nvSpPr>
        <p:spPr>
          <a:xfrm>
            <a:off x="1" y="0"/>
            <a:ext cx="3651362"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131AAAE5-6AEE-B547-A4F5-FD46DD5D5F6B}"/>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641212" y="-1"/>
            <a:ext cx="5329837"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60" y="1270386"/>
            <a:ext cx="4545760" cy="3108543"/>
          </a:xfrm>
          <a:prstGeom prst="rect">
            <a:avLst/>
          </a:prstGeom>
          <a:noFill/>
        </p:spPr>
        <p:txBody>
          <a:bodyPr wrap="square" rtlCol="0">
            <a:spAutoFit/>
          </a:bodyPr>
          <a:lstStyle/>
          <a:p>
            <a:r>
              <a:rPr lang="en-US" sz="2800" dirty="0">
                <a:solidFill>
                  <a:schemeClr val="bg1"/>
                </a:solidFill>
                <a:latin typeface="Gotham-Book" panose="02000504050000020004" pitchFamily="2" charset="0"/>
              </a:rPr>
              <a:t>Tithing is rewarded, for God rewards all obedience to His Word. But we do not give in order to get; we give because we have received.</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4262764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B3E4F8-447A-8D4A-B75F-C01D7FDEB1C8}"/>
              </a:ext>
            </a:extLst>
          </p:cNvPr>
          <p:cNvPicPr>
            <a:picLocks noChangeAspect="1"/>
          </p:cNvPicPr>
          <p:nvPr/>
        </p:nvPicPr>
        <p:blipFill rotWithShape="1">
          <a:blip r:embed="rId2"/>
          <a:srcRect l="3026"/>
          <a:stretch/>
        </p:blipFill>
        <p:spPr>
          <a:xfrm flipH="1">
            <a:off x="2216220" y="0"/>
            <a:ext cx="9975780" cy="6857998"/>
          </a:xfrm>
          <a:prstGeom prst="rect">
            <a:avLst/>
          </a:prstGeom>
        </p:spPr>
      </p:pic>
      <p:sp>
        <p:nvSpPr>
          <p:cNvPr id="17" name="Rectangle 16">
            <a:extLst>
              <a:ext uri="{FF2B5EF4-FFF2-40B4-BE49-F238E27FC236}">
                <a16:creationId xmlns:a16="http://schemas.microsoft.com/office/drawing/2014/main" id="{6FC227CB-9CCA-4B41-BFC4-871665F4A198}"/>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8" name="Picture 17">
            <a:extLst>
              <a:ext uri="{FF2B5EF4-FFF2-40B4-BE49-F238E27FC236}">
                <a16:creationId xmlns:a16="http://schemas.microsoft.com/office/drawing/2014/main" id="{2948783A-0778-8C42-A0CE-EE3C063B359F}"/>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8" name="Picture 7">
            <a:extLst>
              <a:ext uri="{FF2B5EF4-FFF2-40B4-BE49-F238E27FC236}">
                <a16:creationId xmlns:a16="http://schemas.microsoft.com/office/drawing/2014/main" id="{F4C7B5F2-A80A-E546-9D34-0729D365D8BB}"/>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2" name="Picture 11">
            <a:extLst>
              <a:ext uri="{FF2B5EF4-FFF2-40B4-BE49-F238E27FC236}">
                <a16:creationId xmlns:a16="http://schemas.microsoft.com/office/drawing/2014/main" id="{47742F57-B478-BB4B-AC69-CCBE6F256B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0734" y="5757768"/>
            <a:ext cx="2466913" cy="513940"/>
          </a:xfrm>
          <a:prstGeom prst="rect">
            <a:avLst/>
          </a:prstGeom>
        </p:spPr>
      </p:pic>
      <p:sp>
        <p:nvSpPr>
          <p:cNvPr id="6" name="TextBox 5">
            <a:extLst>
              <a:ext uri="{FF2B5EF4-FFF2-40B4-BE49-F238E27FC236}">
                <a16:creationId xmlns:a16="http://schemas.microsoft.com/office/drawing/2014/main" id="{CBC1BDA1-6766-1944-B996-D1B5E4AF294F}"/>
              </a:ext>
            </a:extLst>
          </p:cNvPr>
          <p:cNvSpPr txBox="1"/>
          <p:nvPr/>
        </p:nvSpPr>
        <p:spPr>
          <a:xfrm>
            <a:off x="800734" y="1602145"/>
            <a:ext cx="5854488" cy="3139321"/>
          </a:xfrm>
          <a:prstGeom prst="rect">
            <a:avLst/>
          </a:prstGeom>
          <a:noFill/>
        </p:spPr>
        <p:txBody>
          <a:bodyPr wrap="none" rtlCol="0">
            <a:spAutoFit/>
          </a:bodyPr>
          <a:lstStyle/>
          <a:p>
            <a:r>
              <a:rPr lang="en-US" sz="6600" b="1" cap="all" dirty="0">
                <a:solidFill>
                  <a:schemeClr val="bg1"/>
                </a:solidFill>
                <a:latin typeface="Gotham Ultra" panose="02000504050000020004" pitchFamily="2" charset="0"/>
                <a:ea typeface="Open Sans" panose="020B0606030504020204" pitchFamily="34" charset="0"/>
                <a:cs typeface="Open Sans" panose="020B0606030504020204" pitchFamily="34" charset="0"/>
              </a:rPr>
              <a:t>Tithing: </a:t>
            </a:r>
          </a:p>
          <a:p>
            <a:r>
              <a:rPr lang="en-US" sz="6600" b="1" cap="all" dirty="0">
                <a:solidFill>
                  <a:schemeClr val="bg1"/>
                </a:solidFill>
                <a:latin typeface="Gotham Ultra" panose="02000504050000020004" pitchFamily="2" charset="0"/>
                <a:ea typeface="Open Sans" panose="020B0606030504020204" pitchFamily="34" charset="0"/>
                <a:cs typeface="Open Sans" panose="020B0606030504020204" pitchFamily="34" charset="0"/>
              </a:rPr>
              <a:t>A Response</a:t>
            </a:r>
          </a:p>
          <a:p>
            <a:r>
              <a:rPr lang="en-US" sz="6600" b="1" cap="all" dirty="0">
                <a:solidFill>
                  <a:schemeClr val="bg1"/>
                </a:solidFill>
                <a:latin typeface="Gotham Ultra" panose="02000504050000020004" pitchFamily="2" charset="0"/>
                <a:ea typeface="Open Sans" panose="020B0606030504020204" pitchFamily="34" charset="0"/>
                <a:cs typeface="Open Sans" panose="020B0606030504020204" pitchFamily="34" charset="0"/>
              </a:rPr>
              <a:t>to Grace</a:t>
            </a:r>
          </a:p>
        </p:txBody>
      </p:sp>
    </p:spTree>
    <p:extLst>
      <p:ext uri="{BB962C8B-B14F-4D97-AF65-F5344CB8AC3E}">
        <p14:creationId xmlns:p14="http://schemas.microsoft.com/office/powerpoint/2010/main" val="221009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3F1E1E4-53A2-AE4C-981F-358A61005E89}"/>
              </a:ext>
            </a:extLst>
          </p:cNvPr>
          <p:cNvPicPr>
            <a:picLocks noChangeAspect="1"/>
          </p:cNvPicPr>
          <p:nvPr/>
        </p:nvPicPr>
        <p:blipFill rotWithShape="1">
          <a:blip r:embed="rId3"/>
          <a:srcRect r="25295"/>
          <a:stretch/>
        </p:blipFill>
        <p:spPr>
          <a:xfrm>
            <a:off x="3085611" y="0"/>
            <a:ext cx="9106389" cy="6859224"/>
          </a:xfrm>
          <a:prstGeom prst="rect">
            <a:avLst/>
          </a:prstGeom>
        </p:spPr>
      </p:pic>
      <p:sp>
        <p:nvSpPr>
          <p:cNvPr id="9" name="Rectangle 8">
            <a:extLst>
              <a:ext uri="{FF2B5EF4-FFF2-40B4-BE49-F238E27FC236}">
                <a16:creationId xmlns:a16="http://schemas.microsoft.com/office/drawing/2014/main" id="{34306DB6-395E-9347-9144-46A0BA78DCA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81D0E97-C30B-CE48-817C-5CB6EC700EEC}"/>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5">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054943"/>
            <a:ext cx="5543288" cy="3539430"/>
          </a:xfrm>
          <a:prstGeom prst="rect">
            <a:avLst/>
          </a:prstGeom>
          <a:noFill/>
        </p:spPr>
        <p:txBody>
          <a:bodyPr wrap="square" rtlCol="0">
            <a:spAutoFit/>
          </a:bodyPr>
          <a:lstStyle/>
          <a:p>
            <a:r>
              <a:rPr lang="en-US" sz="3200" dirty="0">
                <a:solidFill>
                  <a:schemeClr val="bg1"/>
                </a:solidFill>
                <a:latin typeface="Gotham-Book" panose="02000504050000020004" pitchFamily="2" charset="0"/>
              </a:rPr>
              <a:t>Jesus endorsed the practice of tithing (Matt 23:23) and tithing responds to a law older than the law of Moses. It responds to the law of gratitude.</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3442987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65374-96D2-D74F-8FED-28D237A402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705509" y="0"/>
            <a:ext cx="10486491" cy="6858000"/>
          </a:xfrm>
          <a:prstGeom prst="rect">
            <a:avLst/>
          </a:prstGeom>
        </p:spPr>
      </p:pic>
      <p:sp>
        <p:nvSpPr>
          <p:cNvPr id="11" name="Rectangle 10">
            <a:extLst>
              <a:ext uri="{FF2B5EF4-FFF2-40B4-BE49-F238E27FC236}">
                <a16:creationId xmlns:a16="http://schemas.microsoft.com/office/drawing/2014/main" id="{84CF1DCA-7EC8-2640-9515-45899C7C9F0F}"/>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2" name="Picture 11">
            <a:extLst>
              <a:ext uri="{FF2B5EF4-FFF2-40B4-BE49-F238E27FC236}">
                <a16:creationId xmlns:a16="http://schemas.microsoft.com/office/drawing/2014/main" id="{0E21DEA8-CE82-1248-814D-2AC9514C0D7C}"/>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161821"/>
            <a:ext cx="5887672" cy="3539430"/>
          </a:xfrm>
          <a:prstGeom prst="rect">
            <a:avLst/>
          </a:prstGeom>
          <a:noFill/>
        </p:spPr>
        <p:txBody>
          <a:bodyPr wrap="square" rtlCol="0">
            <a:spAutoFit/>
          </a:bodyPr>
          <a:lstStyle/>
          <a:p>
            <a:r>
              <a:rPr lang="en-US" sz="2800" dirty="0">
                <a:solidFill>
                  <a:schemeClr val="bg1"/>
                </a:solidFill>
                <a:latin typeface="Gotham-Book" panose="02000504050000020004" pitchFamily="2" charset="0"/>
              </a:rPr>
              <a:t>Abraham is the first tither mentioned in the Bible. With his armed servants, Abraham defeated a pagan army led by four kings. Returning with the spoils of war, Abraham encountered Melchizedek, the king of Salem and priest of God. </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609357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DDB01-6109-2643-AA14-0ECEA64C7A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6169" y="0"/>
            <a:ext cx="10275831" cy="6858000"/>
          </a:xfrm>
          <a:prstGeom prst="rect">
            <a:avLst/>
          </a:prstGeom>
        </p:spPr>
      </p:pic>
      <p:sp>
        <p:nvSpPr>
          <p:cNvPr id="9" name="Rectangle 8">
            <a:extLst>
              <a:ext uri="{FF2B5EF4-FFF2-40B4-BE49-F238E27FC236}">
                <a16:creationId xmlns:a16="http://schemas.microsoft.com/office/drawing/2014/main" id="{C39E4C07-F3CF-2F43-B9E2-744E7A9C70FB}"/>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3878342F-F444-7044-9065-4BEC10044207}"/>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270386"/>
            <a:ext cx="4450758" cy="3108543"/>
          </a:xfrm>
          <a:prstGeom prst="rect">
            <a:avLst/>
          </a:prstGeom>
          <a:noFill/>
        </p:spPr>
        <p:txBody>
          <a:bodyPr wrap="square" rtlCol="0">
            <a:spAutoFit/>
          </a:bodyPr>
          <a:lstStyle/>
          <a:p>
            <a:r>
              <a:rPr lang="en-US" sz="2800" dirty="0">
                <a:solidFill>
                  <a:schemeClr val="bg1"/>
                </a:solidFill>
                <a:latin typeface="Gotham-Book" panose="02000504050000020004" pitchFamily="2" charset="0"/>
              </a:rPr>
              <a:t>This king-priest blessed Abraham and blessed the God who had given him victory. In response, Abraham gave him a tenth of everything (Gen 14:18-20).</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3776417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D17DCC-68B5-484D-B569-1E13B09973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054644" y="-1"/>
            <a:ext cx="11137356" cy="6442931"/>
          </a:xfrm>
          <a:prstGeom prst="rect">
            <a:avLst/>
          </a:prstGeom>
        </p:spPr>
      </p:pic>
      <p:sp>
        <p:nvSpPr>
          <p:cNvPr id="11" name="Rectangle 10">
            <a:extLst>
              <a:ext uri="{FF2B5EF4-FFF2-40B4-BE49-F238E27FC236}">
                <a16:creationId xmlns:a16="http://schemas.microsoft.com/office/drawing/2014/main" id="{C78DF867-965F-3040-B8C1-C1624164B7EB}"/>
              </a:ext>
            </a:extLst>
          </p:cNvPr>
          <p:cNvSpPr/>
          <p:nvPr/>
        </p:nvSpPr>
        <p:spPr>
          <a:xfrm>
            <a:off x="1" y="0"/>
            <a:ext cx="4039586"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2" name="Picture 11">
            <a:extLst>
              <a:ext uri="{FF2B5EF4-FFF2-40B4-BE49-F238E27FC236}">
                <a16:creationId xmlns:a16="http://schemas.microsoft.com/office/drawing/2014/main" id="{387EE242-B041-1E42-896C-5BBDB0A9E146}"/>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44792"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424498"/>
            <a:ext cx="5602664" cy="3108543"/>
          </a:xfrm>
          <a:prstGeom prst="rect">
            <a:avLst/>
          </a:prstGeom>
          <a:noFill/>
        </p:spPr>
        <p:txBody>
          <a:bodyPr wrap="square" rtlCol="0">
            <a:spAutoFit/>
          </a:bodyPr>
          <a:lstStyle/>
          <a:p>
            <a:r>
              <a:rPr lang="en-US" sz="2800" dirty="0">
                <a:solidFill>
                  <a:schemeClr val="bg1"/>
                </a:solidFill>
                <a:latin typeface="Gotham-Book" panose="02000504050000020004" pitchFamily="2" charset="0"/>
              </a:rPr>
              <a:t>Jacob, grandson of Abraham. Jacob is another tither. He was fleeing through desert country when the Lord appeared to him, promising to be with him, to watch over him, and to bring him back home safely.</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1073081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676891-931D-0F47-8590-93A72AFAC3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135626" y="-1"/>
            <a:ext cx="11056374" cy="6858001"/>
          </a:xfrm>
          <a:prstGeom prst="rect">
            <a:avLst/>
          </a:prstGeom>
        </p:spPr>
      </p:pic>
      <p:sp>
        <p:nvSpPr>
          <p:cNvPr id="12" name="Rectangle 11">
            <a:extLst>
              <a:ext uri="{FF2B5EF4-FFF2-40B4-BE49-F238E27FC236}">
                <a16:creationId xmlns:a16="http://schemas.microsoft.com/office/drawing/2014/main" id="{00A180F4-949D-264C-969D-7A11CB54FB5F}"/>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3" name="Picture 12">
            <a:extLst>
              <a:ext uri="{FF2B5EF4-FFF2-40B4-BE49-F238E27FC236}">
                <a16:creationId xmlns:a16="http://schemas.microsoft.com/office/drawing/2014/main" id="{640E6372-4B93-1249-B9E2-B0C91AEB5983}"/>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3094876"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0"/>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697898"/>
            <a:ext cx="5804545" cy="2677656"/>
          </a:xfrm>
          <a:prstGeom prst="rect">
            <a:avLst/>
          </a:prstGeom>
          <a:noFill/>
        </p:spPr>
        <p:txBody>
          <a:bodyPr wrap="square" rtlCol="0">
            <a:spAutoFit/>
          </a:bodyPr>
          <a:lstStyle/>
          <a:p>
            <a:r>
              <a:rPr lang="en-US" sz="2800" dirty="0">
                <a:solidFill>
                  <a:schemeClr val="bg1"/>
                </a:solidFill>
                <a:latin typeface="Gotham-Book" panose="02000504050000020004" pitchFamily="2" charset="0"/>
              </a:rPr>
              <a:t>In gratitude for the promised blessings Jacob vowed, Of all that you give me I will give you a tenth (Gen. 28:10-22). Jacob’s offspring became the nation of Israel, a nation formed by God.</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1722324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3C62E1-DF1E-9949-9C97-913AFF903F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05000" y="0"/>
            <a:ext cx="10287000" cy="6858000"/>
          </a:xfrm>
          <a:prstGeom prst="rect">
            <a:avLst/>
          </a:prstGeom>
        </p:spPr>
      </p:pic>
      <p:sp>
        <p:nvSpPr>
          <p:cNvPr id="9" name="Rectangle 8">
            <a:extLst>
              <a:ext uri="{FF2B5EF4-FFF2-40B4-BE49-F238E27FC236}">
                <a16:creationId xmlns:a16="http://schemas.microsoft.com/office/drawing/2014/main" id="{63EADA3E-2B8F-684D-98D7-FB07C9BD4648}"/>
              </a:ext>
            </a:extLst>
          </p:cNvPr>
          <p:cNvSpPr/>
          <p:nvPr/>
        </p:nvSpPr>
        <p:spPr>
          <a:xfrm>
            <a:off x="0" y="0"/>
            <a:ext cx="4077451"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FA2994DD-35BA-7640-AECD-501BD40CDFEF}"/>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6067255"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2"/>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550818"/>
            <a:ext cx="5804545" cy="3108543"/>
          </a:xfrm>
          <a:prstGeom prst="rect">
            <a:avLst/>
          </a:prstGeom>
          <a:noFill/>
        </p:spPr>
        <p:txBody>
          <a:bodyPr wrap="square" rtlCol="0">
            <a:spAutoFit/>
          </a:bodyPr>
          <a:lstStyle/>
          <a:p>
            <a:r>
              <a:rPr lang="en-US" sz="2800" dirty="0">
                <a:solidFill>
                  <a:schemeClr val="bg1"/>
                </a:solidFill>
                <a:latin typeface="Gotham-Book" panose="02000504050000020004" pitchFamily="2" charset="0"/>
              </a:rPr>
              <a:t>When God delivered Israel from slavery, He made a covenant with them and brought them into the promised land of Canaan. The people of Israel were to be governed by laws given by God through Moses. </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275257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6B3731-2F8A-A440-854D-EBDA751D09ED}"/>
              </a:ext>
            </a:extLst>
          </p:cNvPr>
          <p:cNvPicPr>
            <a:picLocks noChangeAspect="1"/>
          </p:cNvPicPr>
          <p:nvPr/>
        </p:nvPicPr>
        <p:blipFill>
          <a:blip r:embed="rId2"/>
          <a:stretch>
            <a:fillRect/>
          </a:stretch>
        </p:blipFill>
        <p:spPr>
          <a:xfrm flipH="1">
            <a:off x="0" y="0"/>
            <a:ext cx="12188389" cy="6858000"/>
          </a:xfrm>
          <a:prstGeom prst="rect">
            <a:avLst/>
          </a:prstGeom>
        </p:spPr>
      </p:pic>
      <p:sp>
        <p:nvSpPr>
          <p:cNvPr id="9" name="Rectangle 8">
            <a:extLst>
              <a:ext uri="{FF2B5EF4-FFF2-40B4-BE49-F238E27FC236}">
                <a16:creationId xmlns:a16="http://schemas.microsoft.com/office/drawing/2014/main" id="{2EF7127A-543C-FC43-BCD4-723F9338B64A}"/>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F1CF9842-02C1-104B-A34A-BE92BE8C293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35390" y="-1"/>
            <a:ext cx="6208748" cy="6858002"/>
          </a:xfrm>
          <a:prstGeom prst="rect">
            <a:avLst/>
          </a:prstGeom>
        </p:spPr>
      </p:pic>
      <p:pic>
        <p:nvPicPr>
          <p:cNvPr id="10" name="Picture 9">
            <a:extLst>
              <a:ext uri="{FF2B5EF4-FFF2-40B4-BE49-F238E27FC236}">
                <a16:creationId xmlns:a16="http://schemas.microsoft.com/office/drawing/2014/main" id="{5C879A7B-0E9A-D845-9E5B-AD1B9402771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0" y="-2"/>
            <a:ext cx="10244138" cy="6858000"/>
          </a:xfrm>
          <a:prstGeom prst="rect">
            <a:avLst/>
          </a:prstGeom>
        </p:spPr>
      </p:pic>
      <p:pic>
        <p:nvPicPr>
          <p:cNvPr id="16" name="Picture 15">
            <a:extLst>
              <a:ext uri="{FF2B5EF4-FFF2-40B4-BE49-F238E27FC236}">
                <a16:creationId xmlns:a16="http://schemas.microsoft.com/office/drawing/2014/main" id="{EC665A5D-33C3-B345-847E-F5ADCC235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759" y="5649315"/>
            <a:ext cx="1608093" cy="335019"/>
          </a:xfrm>
          <a:prstGeom prst="rect">
            <a:avLst/>
          </a:prstGeom>
        </p:spPr>
      </p:pic>
      <p:sp>
        <p:nvSpPr>
          <p:cNvPr id="18" name="TextBox 17">
            <a:extLst>
              <a:ext uri="{FF2B5EF4-FFF2-40B4-BE49-F238E27FC236}">
                <a16:creationId xmlns:a16="http://schemas.microsoft.com/office/drawing/2014/main" id="{655D989B-E1CA-4E44-A0DF-3168DBB18E77}"/>
              </a:ext>
            </a:extLst>
          </p:cNvPr>
          <p:cNvSpPr txBox="1"/>
          <p:nvPr/>
        </p:nvSpPr>
        <p:spPr>
          <a:xfrm>
            <a:off x="738759" y="1776449"/>
            <a:ext cx="5804545" cy="2677656"/>
          </a:xfrm>
          <a:prstGeom prst="rect">
            <a:avLst/>
          </a:prstGeom>
          <a:noFill/>
        </p:spPr>
        <p:txBody>
          <a:bodyPr wrap="square" rtlCol="0">
            <a:spAutoFit/>
          </a:bodyPr>
          <a:lstStyle/>
          <a:p>
            <a:r>
              <a:rPr lang="en-US" sz="2800" dirty="0">
                <a:solidFill>
                  <a:schemeClr val="bg1"/>
                </a:solidFill>
                <a:latin typeface="Gotham-Book" panose="02000504050000020004" pitchFamily="2" charset="0"/>
              </a:rPr>
              <a:t>The Law of Moses, as it came to be called, included tithing the produce of the land, the flocks and herds, or the money when crops and animals had been converted to cash. </a:t>
            </a:r>
          </a:p>
        </p:txBody>
      </p:sp>
      <p:sp>
        <p:nvSpPr>
          <p:cNvPr id="8" name="Rectangle 7">
            <a:extLst>
              <a:ext uri="{FF2B5EF4-FFF2-40B4-BE49-F238E27FC236}">
                <a16:creationId xmlns:a16="http://schemas.microsoft.com/office/drawing/2014/main" id="{AC565427-9AFA-464A-A630-048339669E0C}"/>
              </a:ext>
            </a:extLst>
          </p:cNvPr>
          <p:cNvSpPr/>
          <p:nvPr/>
        </p:nvSpPr>
        <p:spPr>
          <a:xfrm>
            <a:off x="265" y="6442931"/>
            <a:ext cx="12191735" cy="415069"/>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413"/>
          </a:p>
        </p:txBody>
      </p:sp>
    </p:spTree>
    <p:extLst>
      <p:ext uri="{BB962C8B-B14F-4D97-AF65-F5344CB8AC3E}">
        <p14:creationId xmlns:p14="http://schemas.microsoft.com/office/powerpoint/2010/main" val="1117028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TotalTime>
  <Words>735</Words>
  <Application>Microsoft Macintosh PowerPoint</Application>
  <PresentationFormat>Widescreen</PresentationFormat>
  <Paragraphs>32</Paragraphs>
  <Slides>27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Gotham Book</vt:lpstr>
      <vt:lpstr>Gotham Ultra</vt:lpstr>
      <vt:lpstr>Gotham-Book</vt:lpstr>
      <vt:lpstr>Gotham-BookItalic</vt:lpstr>
      <vt:lpstr>Palatino</vt:lpstr>
      <vt:lpstr>Office Theme</vt:lpstr>
      <vt:lpst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Usuário do Microsoft Office</dc:creator>
  <cp:keywords/>
  <dc:description/>
  <cp:lastModifiedBy>Flomo, Johnetta B.</cp:lastModifiedBy>
  <cp:revision>53</cp:revision>
  <dcterms:created xsi:type="dcterms:W3CDTF">2021-01-13T18:30:48Z</dcterms:created>
  <dcterms:modified xsi:type="dcterms:W3CDTF">2021-06-07T15:03:45Z</dcterms:modified>
  <cp:category/>
</cp:coreProperties>
</file>